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  <Override PartName="/ppt/charts/colors3.xml" ContentType="application/vnd.ms-office.chartcolorstyle+xml"/>
  <Override PartName="/ppt/charts/style3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475" r:id="rId1"/>
  </p:sldMasterIdLst>
  <p:notesMasterIdLst>
    <p:notesMasterId r:id="rId30"/>
  </p:notesMasterIdLst>
  <p:handoutMasterIdLst>
    <p:handoutMasterId r:id="rId31"/>
  </p:handoutMasterIdLst>
  <p:sldIdLst>
    <p:sldId id="364" r:id="rId2"/>
    <p:sldId id="402" r:id="rId3"/>
    <p:sldId id="403" r:id="rId4"/>
    <p:sldId id="401" r:id="rId5"/>
    <p:sldId id="405" r:id="rId6"/>
    <p:sldId id="404" r:id="rId7"/>
    <p:sldId id="406" r:id="rId8"/>
    <p:sldId id="407" r:id="rId9"/>
    <p:sldId id="408" r:id="rId10"/>
    <p:sldId id="409" r:id="rId11"/>
    <p:sldId id="411" r:id="rId12"/>
    <p:sldId id="410" r:id="rId13"/>
    <p:sldId id="412" r:id="rId14"/>
    <p:sldId id="413" r:id="rId15"/>
    <p:sldId id="414" r:id="rId16"/>
    <p:sldId id="415" r:id="rId17"/>
    <p:sldId id="416" r:id="rId18"/>
    <p:sldId id="417" r:id="rId19"/>
    <p:sldId id="418" r:id="rId20"/>
    <p:sldId id="419" r:id="rId21"/>
    <p:sldId id="420" r:id="rId22"/>
    <p:sldId id="421" r:id="rId23"/>
    <p:sldId id="422" r:id="rId24"/>
    <p:sldId id="424" r:id="rId25"/>
    <p:sldId id="423" r:id="rId26"/>
    <p:sldId id="425" r:id="rId27"/>
    <p:sldId id="426" r:id="rId28"/>
    <p:sldId id="427" r:id="rId29"/>
  </p:sldIdLst>
  <p:sldSz cx="27432000" cy="6858000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86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2C2C"/>
    <a:srgbClr val="F03A1C"/>
    <a:srgbClr val="343434"/>
    <a:srgbClr val="FC1010"/>
    <a:srgbClr val="FF5229"/>
    <a:srgbClr val="FF3300"/>
    <a:srgbClr val="F96A1B"/>
    <a:srgbClr val="94C600"/>
    <a:srgbClr val="3E6EDA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879" autoAdjust="0"/>
    <p:restoredTop sz="92014" autoAdjust="0"/>
  </p:normalViewPr>
  <p:slideViewPr>
    <p:cSldViewPr>
      <p:cViewPr varScale="1">
        <p:scale>
          <a:sx n="33" d="100"/>
          <a:sy n="33" d="100"/>
        </p:scale>
        <p:origin x="-96" y="-1854"/>
      </p:cViewPr>
      <p:guideLst>
        <p:guide orient="horz" pos="2160"/>
        <p:guide pos="8640"/>
      </p:guideLst>
    </p:cSldViewPr>
  </p:slideViewPr>
  <p:outlineViewPr>
    <p:cViewPr>
      <p:scale>
        <a:sx n="33" d="100"/>
        <a:sy n="33" d="100"/>
      </p:scale>
      <p:origin x="0" y="104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940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1.xml"/><Relationship Id="rId4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2.xml"/><Relationship Id="rId4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ColorStyle" Target="colors3.xml"/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3.xml"/><Relationship Id="rId4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val>
            <c:numRef>
              <c:f>Sheet1!$F$2:$F$41</c:f>
              <c:numCache>
                <c:formatCode>_("$"* #,##0.00_);_("$"* \(#,##0.00\);_("$"* "-"??_);_(@_)</c:formatCode>
                <c:ptCount val="40"/>
                <c:pt idx="0">
                  <c:v>-111245</c:v>
                </c:pt>
                <c:pt idx="1">
                  <c:v>-102753.94500000001</c:v>
                </c:pt>
                <c:pt idx="2">
                  <c:v>-94262.890000000014</c:v>
                </c:pt>
                <c:pt idx="3">
                  <c:v>-85771.835000000021</c:v>
                </c:pt>
                <c:pt idx="4">
                  <c:v>-77280.780000000028</c:v>
                </c:pt>
                <c:pt idx="5">
                  <c:v>-68789.725000000035</c:v>
                </c:pt>
                <c:pt idx="6">
                  <c:v>-60298.670000000042</c:v>
                </c:pt>
                <c:pt idx="7">
                  <c:v>-60150.990000000042</c:v>
                </c:pt>
                <c:pt idx="8">
                  <c:v>-60003.310000000041</c:v>
                </c:pt>
                <c:pt idx="9">
                  <c:v>-59855.630000000041</c:v>
                </c:pt>
                <c:pt idx="10">
                  <c:v>-59707.950000000041</c:v>
                </c:pt>
                <c:pt idx="11">
                  <c:v>-59560.27000000004</c:v>
                </c:pt>
                <c:pt idx="12">
                  <c:v>-59412.59000000004</c:v>
                </c:pt>
                <c:pt idx="13">
                  <c:v>-59264.91000000004</c:v>
                </c:pt>
                <c:pt idx="14">
                  <c:v>-59117.23000000004</c:v>
                </c:pt>
                <c:pt idx="15">
                  <c:v>-58969.550000000039</c:v>
                </c:pt>
                <c:pt idx="16">
                  <c:v>-58821.870000000039</c:v>
                </c:pt>
                <c:pt idx="17">
                  <c:v>-58674.190000000039</c:v>
                </c:pt>
                <c:pt idx="18">
                  <c:v>-58526.510000000038</c:v>
                </c:pt>
                <c:pt idx="19">
                  <c:v>-58378.830000000038</c:v>
                </c:pt>
                <c:pt idx="20">
                  <c:v>-58231.150000000038</c:v>
                </c:pt>
                <c:pt idx="21">
                  <c:v>-58083.470000000038</c:v>
                </c:pt>
                <c:pt idx="22">
                  <c:v>-57935.790000000037</c:v>
                </c:pt>
                <c:pt idx="23">
                  <c:v>-57788.110000000037</c:v>
                </c:pt>
                <c:pt idx="24">
                  <c:v>-57640.430000000037</c:v>
                </c:pt>
                <c:pt idx="25">
                  <c:v>20195.249999999964</c:v>
                </c:pt>
                <c:pt idx="26">
                  <c:v>20342.929999999964</c:v>
                </c:pt>
                <c:pt idx="27">
                  <c:v>20490.609999999964</c:v>
                </c:pt>
                <c:pt idx="28">
                  <c:v>20638.289999999964</c:v>
                </c:pt>
                <c:pt idx="29">
                  <c:v>20785.969999999965</c:v>
                </c:pt>
                <c:pt idx="30">
                  <c:v>20933.649999999965</c:v>
                </c:pt>
                <c:pt idx="31">
                  <c:v>21081.329999999965</c:v>
                </c:pt>
                <c:pt idx="32">
                  <c:v>21229.009999999966</c:v>
                </c:pt>
                <c:pt idx="33">
                  <c:v>21376.689999999966</c:v>
                </c:pt>
                <c:pt idx="34">
                  <c:v>21524.369999999966</c:v>
                </c:pt>
                <c:pt idx="35">
                  <c:v>21672.049999999967</c:v>
                </c:pt>
                <c:pt idx="36">
                  <c:v>21819.729999999967</c:v>
                </c:pt>
                <c:pt idx="37">
                  <c:v>21967.409999999967</c:v>
                </c:pt>
                <c:pt idx="38">
                  <c:v>22115.089999999967</c:v>
                </c:pt>
                <c:pt idx="39">
                  <c:v>22262.769999999968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124997632"/>
        <c:axId val="35110208"/>
      </c:barChart>
      <c:catAx>
        <c:axId val="12499763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YEAR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majorTickMark val="out"/>
        <c:minorTickMark val="none"/>
        <c:tickLblPos val="low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110208"/>
        <c:crosses val="autoZero"/>
        <c:auto val="1"/>
        <c:lblAlgn val="ctr"/>
        <c:lblOffset val="100"/>
        <c:noMultiLvlLbl val="0"/>
      </c:catAx>
      <c:valAx>
        <c:axId val="351102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lIFECYCLE</a:t>
                </a:r>
                <a:r>
                  <a:rPr lang="en-US" baseline="0"/>
                  <a:t> COST</a:t>
                </a:r>
                <a:endParaRPr lang="en-US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_(&quot;$&quot;* #,##0.00_);_(&quot;$&quot;* \(#,##0.00\);_(&quot;$&quot;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4997632"/>
        <c:crossesAt val="1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 w="171450" cap="sq" cmpd="thickThin">
      <a:solidFill>
        <a:sysClr val="windowText" lastClr="000000"/>
      </a:solidFill>
      <a:miter lim="800000"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Sheet1!$A$1:$A$27</c:f>
              <c:strCache>
                <c:ptCount val="27"/>
                <c:pt idx="0">
                  <c:v>Year</c:v>
                </c:pt>
                <c:pt idx="1">
                  <c:v>0</c:v>
                </c:pt>
                <c:pt idx="2">
                  <c:v>1</c:v>
                </c:pt>
                <c:pt idx="3">
                  <c:v>2</c:v>
                </c:pt>
                <c:pt idx="4">
                  <c:v>3</c:v>
                </c:pt>
                <c:pt idx="5">
                  <c:v>4</c:v>
                </c:pt>
                <c:pt idx="6">
                  <c:v>5</c:v>
                </c:pt>
                <c:pt idx="7">
                  <c:v>6</c:v>
                </c:pt>
                <c:pt idx="8">
                  <c:v>7</c:v>
                </c:pt>
                <c:pt idx="9">
                  <c:v>8</c:v>
                </c:pt>
                <c:pt idx="10">
                  <c:v>9</c:v>
                </c:pt>
                <c:pt idx="11">
                  <c:v>10</c:v>
                </c:pt>
                <c:pt idx="12">
                  <c:v>11</c:v>
                </c:pt>
                <c:pt idx="13">
                  <c:v>12</c:v>
                </c:pt>
                <c:pt idx="14">
                  <c:v>13</c:v>
                </c:pt>
                <c:pt idx="15">
                  <c:v>14</c:v>
                </c:pt>
                <c:pt idx="16">
                  <c:v>15</c:v>
                </c:pt>
                <c:pt idx="17">
                  <c:v>16</c:v>
                </c:pt>
                <c:pt idx="18">
                  <c:v>17</c:v>
                </c:pt>
                <c:pt idx="19">
                  <c:v>18</c:v>
                </c:pt>
                <c:pt idx="20">
                  <c:v>19</c:v>
                </c:pt>
                <c:pt idx="21">
                  <c:v>20</c:v>
                </c:pt>
                <c:pt idx="22">
                  <c:v>21</c:v>
                </c:pt>
                <c:pt idx="23">
                  <c:v>22</c:v>
                </c:pt>
                <c:pt idx="24">
                  <c:v>23</c:v>
                </c:pt>
                <c:pt idx="25">
                  <c:v>24</c:v>
                </c:pt>
                <c:pt idx="26">
                  <c:v>25</c:v>
                </c:pt>
              </c:strCache>
            </c:strRef>
          </c:tx>
          <c:spPr>
            <a:gradFill rotWithShape="1">
              <a:gsLst>
                <a:gs pos="0">
                  <a:schemeClr val="dk1">
                    <a:tint val="88500"/>
                    <a:satMod val="103000"/>
                    <a:lumMod val="102000"/>
                    <a:tint val="94000"/>
                  </a:schemeClr>
                </a:gs>
                <a:gs pos="50000">
                  <a:schemeClr val="dk1">
                    <a:tint val="88500"/>
                    <a:satMod val="110000"/>
                    <a:lumMod val="100000"/>
                    <a:shade val="100000"/>
                  </a:schemeClr>
                </a:gs>
                <a:gs pos="100000">
                  <a:schemeClr val="dk1">
                    <a:tint val="885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numRef>
              <c:f>Sheet1!$A$2:$A$27</c:f>
              <c:numCache>
                <c:formatCode>General</c:formatCode>
                <c:ptCount val="2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</c:numCache>
            </c:numRef>
          </c:cat>
          <c:val>
            <c:numRef>
              <c:f>Sheet1!$A$2:$A$27</c:f>
              <c:numCache>
                <c:formatCode>General</c:formatCode>
                <c:ptCount val="2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</c:numCache>
            </c:numRef>
          </c:val>
        </c:ser>
        <c:ser>
          <c:idx val="1"/>
          <c:order val="1"/>
          <c:spPr>
            <a:gradFill rotWithShape="1">
              <a:gsLst>
                <a:gs pos="0">
                  <a:schemeClr val="dk1">
                    <a:tint val="55000"/>
                    <a:satMod val="103000"/>
                    <a:lumMod val="102000"/>
                    <a:tint val="94000"/>
                  </a:schemeClr>
                </a:gs>
                <a:gs pos="50000">
                  <a:schemeClr val="dk1">
                    <a:tint val="55000"/>
                    <a:satMod val="110000"/>
                    <a:lumMod val="100000"/>
                    <a:shade val="100000"/>
                  </a:schemeClr>
                </a:gs>
                <a:gs pos="100000">
                  <a:schemeClr val="dk1">
                    <a:tint val="55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numRef>
              <c:f>Sheet1!$A$2:$A$27</c:f>
              <c:numCache>
                <c:formatCode>General</c:formatCode>
                <c:ptCount val="2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</c:numCache>
            </c:numRef>
          </c:cat>
          <c:val>
            <c:numRef>
              <c:f>Sheet1!$F$2:$F$27</c:f>
              <c:numCache>
                <c:formatCode>"$"#,##0_);[Red]\("$"#,##0\)</c:formatCode>
                <c:ptCount val="26"/>
                <c:pt idx="0">
                  <c:v>-1226150</c:v>
                </c:pt>
                <c:pt idx="1">
                  <c:v>-797258.7</c:v>
                </c:pt>
                <c:pt idx="2">
                  <c:v>-736212.39999999991</c:v>
                </c:pt>
                <c:pt idx="3">
                  <c:v>-675166.09999999986</c:v>
                </c:pt>
                <c:pt idx="4">
                  <c:v>-614119.79999999981</c:v>
                </c:pt>
                <c:pt idx="5">
                  <c:v>-553073.49999999977</c:v>
                </c:pt>
                <c:pt idx="6">
                  <c:v>-492027.19999999978</c:v>
                </c:pt>
                <c:pt idx="7">
                  <c:v>-430980.89999999979</c:v>
                </c:pt>
                <c:pt idx="8">
                  <c:v>-369934.5999999998</c:v>
                </c:pt>
                <c:pt idx="9">
                  <c:v>-308888.29999999981</c:v>
                </c:pt>
                <c:pt idx="10">
                  <c:v>-247841.99999999983</c:v>
                </c:pt>
                <c:pt idx="11">
                  <c:v>-226636.13999999984</c:v>
                </c:pt>
                <c:pt idx="12">
                  <c:v>-205430.27999999985</c:v>
                </c:pt>
                <c:pt idx="13">
                  <c:v>-184224.41999999987</c:v>
                </c:pt>
                <c:pt idx="14">
                  <c:v>-163018.55999999988</c:v>
                </c:pt>
                <c:pt idx="15">
                  <c:v>-141812.6999999999</c:v>
                </c:pt>
                <c:pt idx="16">
                  <c:v>-120606.83999999989</c:v>
                </c:pt>
                <c:pt idx="17">
                  <c:v>-99400.979999999894</c:v>
                </c:pt>
                <c:pt idx="18">
                  <c:v>-78195.119999999893</c:v>
                </c:pt>
                <c:pt idx="19">
                  <c:v>-56989.259999999893</c:v>
                </c:pt>
                <c:pt idx="20">
                  <c:v>-35783.399999999892</c:v>
                </c:pt>
                <c:pt idx="21">
                  <c:v>-14577.539999999892</c:v>
                </c:pt>
                <c:pt idx="22">
                  <c:v>6628.3200000001088</c:v>
                </c:pt>
                <c:pt idx="23">
                  <c:v>27834.180000000109</c:v>
                </c:pt>
                <c:pt idx="24">
                  <c:v>49040.04000000011</c:v>
                </c:pt>
                <c:pt idx="25">
                  <c:v>70245.900000000111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158774784"/>
        <c:axId val="36303936"/>
      </c:barChart>
      <c:catAx>
        <c:axId val="15877478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year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low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303936"/>
        <c:crosses val="autoZero"/>
        <c:auto val="1"/>
        <c:lblAlgn val="ctr"/>
        <c:lblOffset val="100"/>
        <c:noMultiLvlLbl val="0"/>
      </c:catAx>
      <c:valAx>
        <c:axId val="363039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Lifecycle cost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&quot;$&quot;#,##0.0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87747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 w="254000" cmpd="thickThin">
      <a:solidFill>
        <a:sysClr val="windowText" lastClr="000000"/>
      </a:solidFill>
      <a:miter lim="800000"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numRef>
              <c:f>Sheet1!$A$2:$A$17</c:f>
              <c:numCache>
                <c:formatCode>General</c:formatCode>
                <c:ptCount val="1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</c:numCache>
            </c:numRef>
          </c:cat>
          <c:val>
            <c:numRef>
              <c:f>Sheet1!$D$2:$D$17</c:f>
              <c:numCache>
                <c:formatCode>General</c:formatCode>
                <c:ptCount val="16"/>
                <c:pt idx="0">
                  <c:v>-6614</c:v>
                </c:pt>
                <c:pt idx="1">
                  <c:v>-5275</c:v>
                </c:pt>
                <c:pt idx="2">
                  <c:v>-3936</c:v>
                </c:pt>
                <c:pt idx="3">
                  <c:v>-2597</c:v>
                </c:pt>
                <c:pt idx="4">
                  <c:v>-1258</c:v>
                </c:pt>
                <c:pt idx="5">
                  <c:v>81</c:v>
                </c:pt>
                <c:pt idx="6">
                  <c:v>1420</c:v>
                </c:pt>
                <c:pt idx="7">
                  <c:v>2759</c:v>
                </c:pt>
                <c:pt idx="8">
                  <c:v>4098</c:v>
                </c:pt>
                <c:pt idx="9">
                  <c:v>5437</c:v>
                </c:pt>
                <c:pt idx="10">
                  <c:v>6776</c:v>
                </c:pt>
                <c:pt idx="11">
                  <c:v>8115</c:v>
                </c:pt>
                <c:pt idx="12">
                  <c:v>9454</c:v>
                </c:pt>
                <c:pt idx="13">
                  <c:v>10793</c:v>
                </c:pt>
                <c:pt idx="14">
                  <c:v>12132</c:v>
                </c:pt>
                <c:pt idx="15">
                  <c:v>13471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160913408"/>
        <c:axId val="36438016"/>
      </c:barChart>
      <c:catAx>
        <c:axId val="16091340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Year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low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438016"/>
        <c:crosses val="autoZero"/>
        <c:auto val="1"/>
        <c:lblAlgn val="ctr"/>
        <c:lblOffset val="100"/>
        <c:noMultiLvlLbl val="0"/>
      </c:catAx>
      <c:valAx>
        <c:axId val="364380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Lifecycle Cost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&quot;$&quot;#,##0.0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09134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 w="254000" cmpd="thickThin">
      <a:solidFill>
        <a:sysClr val="windowText" lastClr="000000"/>
      </a:solidFill>
      <a:miter lim="800000"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2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withinLinearReversed" id="23">
  <a:schemeClr val="accent3"/>
</cs:colorStyle>
</file>

<file path=ppt/charts/style1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D41A9A0-324F-42D9-8C2F-C5C32BBBFC21}" type="doc">
      <dgm:prSet loTypeId="urn:microsoft.com/office/officeart/2005/8/layout/hProcess10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A20255A-C8E8-4BB2-89F0-50B54B0ED616}">
      <dgm:prSet phldrT="[Text]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b="1">
              <a:solidFill>
                <a:schemeClr val="tx1"/>
              </a:solidFill>
              <a:latin typeface="Cambria" panose="02040503050406030204" pitchFamily="18" charset="0"/>
            </a:rPr>
            <a:t>Mass Model</a:t>
          </a:r>
        </a:p>
      </dgm:t>
    </dgm:pt>
    <dgm:pt modelId="{5DBE253E-AD1E-4321-B143-23B9CF420E6A}" type="parTrans" cxnId="{6A35877B-5F13-4BDB-B643-3B645439F74E}">
      <dgm:prSet/>
      <dgm:spPr/>
      <dgm:t>
        <a:bodyPr/>
        <a:lstStyle/>
        <a:p>
          <a:endParaRPr lang="en-US"/>
        </a:p>
      </dgm:t>
    </dgm:pt>
    <dgm:pt modelId="{71C67347-9915-4FB1-8626-A1325EA702FF}" type="sibTrans" cxnId="{6A35877B-5F13-4BDB-B643-3B645439F74E}">
      <dgm:prSet/>
      <dgm:spPr>
        <a:solidFill>
          <a:srgbClr val="FC2C2C"/>
        </a:solidFill>
      </dgm:spPr>
      <dgm:t>
        <a:bodyPr/>
        <a:lstStyle/>
        <a:p>
          <a:endParaRPr lang="en-US"/>
        </a:p>
      </dgm:t>
    </dgm:pt>
    <dgm:pt modelId="{C1ADDF47-A579-42A3-8FA4-A16480437DAF}">
      <dgm:prSet phldrT="[Text]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b="1">
              <a:solidFill>
                <a:schemeClr val="tx1"/>
              </a:solidFill>
              <a:latin typeface="Cambria" panose="02040503050406030204" pitchFamily="18" charset="0"/>
            </a:rPr>
            <a:t>Refine Parameters</a:t>
          </a:r>
        </a:p>
      </dgm:t>
    </dgm:pt>
    <dgm:pt modelId="{FFA9663F-A952-4631-955C-B31C3A300E41}" type="parTrans" cxnId="{B597C456-BFAE-40AC-B56F-EC2A579179D5}">
      <dgm:prSet/>
      <dgm:spPr/>
      <dgm:t>
        <a:bodyPr/>
        <a:lstStyle/>
        <a:p>
          <a:endParaRPr lang="en-US"/>
        </a:p>
      </dgm:t>
    </dgm:pt>
    <dgm:pt modelId="{877202D5-0019-4F72-80CD-451D666E8B5C}" type="sibTrans" cxnId="{B597C456-BFAE-40AC-B56F-EC2A579179D5}">
      <dgm:prSet/>
      <dgm:spPr>
        <a:solidFill>
          <a:srgbClr val="FC2C2C"/>
        </a:solidFill>
      </dgm:spPr>
      <dgm:t>
        <a:bodyPr/>
        <a:lstStyle/>
        <a:p>
          <a:endParaRPr lang="en-US"/>
        </a:p>
      </dgm:t>
    </dgm:pt>
    <dgm:pt modelId="{95E2A241-0127-4D0D-8D6D-47BA1DCDFB51}">
      <dgm:prSet phldrT="[Text]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b="1">
              <a:solidFill>
                <a:schemeClr val="tx1"/>
              </a:solidFill>
              <a:latin typeface="Cambria" panose="02040503050406030204" pitchFamily="18" charset="0"/>
            </a:rPr>
            <a:t>Run Analysis</a:t>
          </a:r>
        </a:p>
      </dgm:t>
    </dgm:pt>
    <dgm:pt modelId="{87DC3152-2B21-4BD9-8221-C36E3AC42D3E}" type="parTrans" cxnId="{EBB20D03-BE1D-4B77-B44E-5218DFFC4175}">
      <dgm:prSet/>
      <dgm:spPr/>
      <dgm:t>
        <a:bodyPr/>
        <a:lstStyle/>
        <a:p>
          <a:endParaRPr lang="en-US"/>
        </a:p>
      </dgm:t>
    </dgm:pt>
    <dgm:pt modelId="{C0BFF28F-6822-42A1-ABF3-5079D3B78935}" type="sibTrans" cxnId="{EBB20D03-BE1D-4B77-B44E-5218DFFC4175}">
      <dgm:prSet/>
      <dgm:spPr>
        <a:solidFill>
          <a:srgbClr val="FC2C2C"/>
        </a:solidFill>
      </dgm:spPr>
      <dgm:t>
        <a:bodyPr/>
        <a:lstStyle/>
        <a:p>
          <a:endParaRPr lang="en-US"/>
        </a:p>
      </dgm:t>
    </dgm:pt>
    <dgm:pt modelId="{6766ADE4-57AC-464E-B57F-FCF54A21D656}">
      <dgm:prSet phldrT="[Text]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b="1">
              <a:solidFill>
                <a:schemeClr val="tx1"/>
              </a:solidFill>
              <a:latin typeface="Cambria" panose="02040503050406030204" pitchFamily="18" charset="0"/>
            </a:rPr>
            <a:t>Analyze Results</a:t>
          </a:r>
        </a:p>
      </dgm:t>
    </dgm:pt>
    <dgm:pt modelId="{9CC61F87-85AD-4C54-B524-6AA7E4ED1EFB}" type="parTrans" cxnId="{253ED9C1-D4F1-4759-83EA-6B3FB945C5B7}">
      <dgm:prSet/>
      <dgm:spPr/>
      <dgm:t>
        <a:bodyPr/>
        <a:lstStyle/>
        <a:p>
          <a:endParaRPr lang="en-US"/>
        </a:p>
      </dgm:t>
    </dgm:pt>
    <dgm:pt modelId="{F18DD176-D979-445B-A6F5-466A92EE8E5D}" type="sibTrans" cxnId="{253ED9C1-D4F1-4759-83EA-6B3FB945C5B7}">
      <dgm:prSet/>
      <dgm:spPr/>
      <dgm:t>
        <a:bodyPr/>
        <a:lstStyle/>
        <a:p>
          <a:endParaRPr lang="en-US"/>
        </a:p>
      </dgm:t>
    </dgm:pt>
    <dgm:pt modelId="{C943BCA2-4F5A-43C3-885C-9BCCB391AA19}" type="pres">
      <dgm:prSet presAssocID="{ED41A9A0-324F-42D9-8C2F-C5C32BBBFC2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5A716D7-7621-4758-BEA9-7A2229A60CB2}" type="pres">
      <dgm:prSet presAssocID="{5A20255A-C8E8-4BB2-89F0-50B54B0ED616}" presName="composite" presStyleCnt="0"/>
      <dgm:spPr/>
    </dgm:pt>
    <dgm:pt modelId="{28ADD61A-42B0-4E04-B6DC-55B90322AD65}" type="pres">
      <dgm:prSet presAssocID="{5A20255A-C8E8-4BB2-89F0-50B54B0ED616}" presName="imagSh" presStyleLbl="bgImgPlace1" presStyleIdx="0" presStyleCnt="4" custLinFactNeighborX="16356" custLinFactNeighborY="-11630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0DC0F898-6943-4E1A-B5C2-875C7D808776}" type="pres">
      <dgm:prSet presAssocID="{5A20255A-C8E8-4BB2-89F0-50B54B0ED616}" presName="txNode" presStyleLbl="node1" presStyleIdx="0" presStyleCnt="4" custScaleY="410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BFC446-66DF-4F63-8270-EE3D5B310AF7}" type="pres">
      <dgm:prSet presAssocID="{71C67347-9915-4FB1-8626-A1325EA702FF}" presName="sibTrans" presStyleLbl="sibTrans2D1" presStyleIdx="0" presStyleCnt="3"/>
      <dgm:spPr/>
      <dgm:t>
        <a:bodyPr/>
        <a:lstStyle/>
        <a:p>
          <a:endParaRPr lang="en-US"/>
        </a:p>
      </dgm:t>
    </dgm:pt>
    <dgm:pt modelId="{8111C1A4-DF87-4103-B009-65C61B2933EF}" type="pres">
      <dgm:prSet presAssocID="{71C67347-9915-4FB1-8626-A1325EA702FF}" presName="connTx" presStyleLbl="sibTrans2D1" presStyleIdx="0" presStyleCnt="3"/>
      <dgm:spPr/>
      <dgm:t>
        <a:bodyPr/>
        <a:lstStyle/>
        <a:p>
          <a:endParaRPr lang="en-US"/>
        </a:p>
      </dgm:t>
    </dgm:pt>
    <dgm:pt modelId="{0F55FB5F-A2D6-4E7C-90DD-29532CC79A40}" type="pres">
      <dgm:prSet presAssocID="{C1ADDF47-A579-42A3-8FA4-A16480437DAF}" presName="composite" presStyleCnt="0"/>
      <dgm:spPr/>
    </dgm:pt>
    <dgm:pt modelId="{E52E0B63-1C0F-47AA-9FFF-3EF6FC206C24}" type="pres">
      <dgm:prSet presAssocID="{C1ADDF47-A579-42A3-8FA4-A16480437DAF}" presName="imagSh" presStyleLbl="bgImgPlace1" presStyleIdx="1" presStyleCnt="4" custLinFactNeighborX="16356" custLinFactNeighborY="-11630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48CD4AB8-2D20-42BE-8FD3-FCDE40FECCB4}" type="pres">
      <dgm:prSet presAssocID="{C1ADDF47-A579-42A3-8FA4-A16480437DAF}" presName="txNode" presStyleLbl="node1" presStyleIdx="1" presStyleCnt="4" custScaleY="3882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5D532E-5956-4AFB-9807-47DE8D50DD41}" type="pres">
      <dgm:prSet presAssocID="{877202D5-0019-4F72-80CD-451D666E8B5C}" presName="sibTrans" presStyleLbl="sibTrans2D1" presStyleIdx="1" presStyleCnt="3"/>
      <dgm:spPr/>
      <dgm:t>
        <a:bodyPr/>
        <a:lstStyle/>
        <a:p>
          <a:endParaRPr lang="en-US"/>
        </a:p>
      </dgm:t>
    </dgm:pt>
    <dgm:pt modelId="{11AC5A2A-328D-4064-BAAB-5E187198D40D}" type="pres">
      <dgm:prSet presAssocID="{877202D5-0019-4F72-80CD-451D666E8B5C}" presName="connTx" presStyleLbl="sibTrans2D1" presStyleIdx="1" presStyleCnt="3"/>
      <dgm:spPr/>
      <dgm:t>
        <a:bodyPr/>
        <a:lstStyle/>
        <a:p>
          <a:endParaRPr lang="en-US"/>
        </a:p>
      </dgm:t>
    </dgm:pt>
    <dgm:pt modelId="{78B8B49C-E2C5-47CC-B073-2A384F3CEF68}" type="pres">
      <dgm:prSet presAssocID="{95E2A241-0127-4D0D-8D6D-47BA1DCDFB51}" presName="composite" presStyleCnt="0"/>
      <dgm:spPr/>
    </dgm:pt>
    <dgm:pt modelId="{E8C86E90-59F3-4184-B23D-ED016A30B449}" type="pres">
      <dgm:prSet presAssocID="{95E2A241-0127-4D0D-8D6D-47BA1DCDFB51}" presName="imagSh" presStyleLbl="bgImgPlace1" presStyleIdx="2" presStyleCnt="4" custLinFactNeighborX="16356" custLinFactNeighborY="-11630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6E9F9D2D-CCBA-41DC-A1D4-25AA8401E7D9}" type="pres">
      <dgm:prSet presAssocID="{95E2A241-0127-4D0D-8D6D-47BA1DCDFB51}" presName="txNode" presStyleLbl="node1" presStyleIdx="2" presStyleCnt="4" custScaleY="4097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671F2E-FC3B-426E-A4A7-7E9A5B56A450}" type="pres">
      <dgm:prSet presAssocID="{C0BFF28F-6822-42A1-ABF3-5079D3B78935}" presName="sibTrans" presStyleLbl="sibTrans2D1" presStyleIdx="2" presStyleCnt="3"/>
      <dgm:spPr/>
      <dgm:t>
        <a:bodyPr/>
        <a:lstStyle/>
        <a:p>
          <a:endParaRPr lang="en-US"/>
        </a:p>
      </dgm:t>
    </dgm:pt>
    <dgm:pt modelId="{BF48B156-2DBC-4CBC-96FC-38C515315F79}" type="pres">
      <dgm:prSet presAssocID="{C0BFF28F-6822-42A1-ABF3-5079D3B78935}" presName="connTx" presStyleLbl="sibTrans2D1" presStyleIdx="2" presStyleCnt="3"/>
      <dgm:spPr/>
      <dgm:t>
        <a:bodyPr/>
        <a:lstStyle/>
        <a:p>
          <a:endParaRPr lang="en-US"/>
        </a:p>
      </dgm:t>
    </dgm:pt>
    <dgm:pt modelId="{D05E3152-7A4E-4584-B6B6-AF893BFA87D4}" type="pres">
      <dgm:prSet presAssocID="{6766ADE4-57AC-464E-B57F-FCF54A21D656}" presName="composite" presStyleCnt="0"/>
      <dgm:spPr/>
    </dgm:pt>
    <dgm:pt modelId="{BBF83196-E95E-4176-915C-9C56FDB5B6DD}" type="pres">
      <dgm:prSet presAssocID="{6766ADE4-57AC-464E-B57F-FCF54A21D656}" presName="imagSh" presStyleLbl="bgImgPlace1" presStyleIdx="3" presStyleCnt="4" custScaleX="85531" custLinFactNeighborX="14945" custLinFactNeighborY="-13279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5828FEE4-FFCD-47B8-BE15-CAFFB52B1138}" type="pres">
      <dgm:prSet presAssocID="{6766ADE4-57AC-464E-B57F-FCF54A21D656}" presName="txNode" presStyleLbl="node1" presStyleIdx="3" presStyleCnt="4" custScaleY="4273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782453F-D74C-4D91-8E29-93F848FB1BD7}" type="presOf" srcId="{5A20255A-C8E8-4BB2-89F0-50B54B0ED616}" destId="{0DC0F898-6943-4E1A-B5C2-875C7D808776}" srcOrd="0" destOrd="0" presId="urn:microsoft.com/office/officeart/2005/8/layout/hProcess10"/>
    <dgm:cxn modelId="{449113B0-D79D-43D4-850C-6CD06CCAD66E}" type="presOf" srcId="{6766ADE4-57AC-464E-B57F-FCF54A21D656}" destId="{5828FEE4-FFCD-47B8-BE15-CAFFB52B1138}" srcOrd="0" destOrd="0" presId="urn:microsoft.com/office/officeart/2005/8/layout/hProcess10"/>
    <dgm:cxn modelId="{348C017B-B17B-4B32-8313-1E2786F9ADE5}" type="presOf" srcId="{71C67347-9915-4FB1-8626-A1325EA702FF}" destId="{8111C1A4-DF87-4103-B009-65C61B2933EF}" srcOrd="1" destOrd="0" presId="urn:microsoft.com/office/officeart/2005/8/layout/hProcess10"/>
    <dgm:cxn modelId="{4AD2E4AF-D769-4641-BA40-66F2F69E859B}" type="presOf" srcId="{95E2A241-0127-4D0D-8D6D-47BA1DCDFB51}" destId="{6E9F9D2D-CCBA-41DC-A1D4-25AA8401E7D9}" srcOrd="0" destOrd="0" presId="urn:microsoft.com/office/officeart/2005/8/layout/hProcess10"/>
    <dgm:cxn modelId="{6DED7C8B-6683-44E5-8137-885E1C0976D0}" type="presOf" srcId="{877202D5-0019-4F72-80CD-451D666E8B5C}" destId="{11AC5A2A-328D-4064-BAAB-5E187198D40D}" srcOrd="1" destOrd="0" presId="urn:microsoft.com/office/officeart/2005/8/layout/hProcess10"/>
    <dgm:cxn modelId="{B597C456-BFAE-40AC-B56F-EC2A579179D5}" srcId="{ED41A9A0-324F-42D9-8C2F-C5C32BBBFC21}" destId="{C1ADDF47-A579-42A3-8FA4-A16480437DAF}" srcOrd="1" destOrd="0" parTransId="{FFA9663F-A952-4631-955C-B31C3A300E41}" sibTransId="{877202D5-0019-4F72-80CD-451D666E8B5C}"/>
    <dgm:cxn modelId="{253ED9C1-D4F1-4759-83EA-6B3FB945C5B7}" srcId="{ED41A9A0-324F-42D9-8C2F-C5C32BBBFC21}" destId="{6766ADE4-57AC-464E-B57F-FCF54A21D656}" srcOrd="3" destOrd="0" parTransId="{9CC61F87-85AD-4C54-B524-6AA7E4ED1EFB}" sibTransId="{F18DD176-D979-445B-A6F5-466A92EE8E5D}"/>
    <dgm:cxn modelId="{EBB20D03-BE1D-4B77-B44E-5218DFFC4175}" srcId="{ED41A9A0-324F-42D9-8C2F-C5C32BBBFC21}" destId="{95E2A241-0127-4D0D-8D6D-47BA1DCDFB51}" srcOrd="2" destOrd="0" parTransId="{87DC3152-2B21-4BD9-8221-C36E3AC42D3E}" sibTransId="{C0BFF28F-6822-42A1-ABF3-5079D3B78935}"/>
    <dgm:cxn modelId="{CA9FE1F3-6773-4C2C-B91E-86B54CCE826A}" type="presOf" srcId="{71C67347-9915-4FB1-8626-A1325EA702FF}" destId="{68BFC446-66DF-4F63-8270-EE3D5B310AF7}" srcOrd="0" destOrd="0" presId="urn:microsoft.com/office/officeart/2005/8/layout/hProcess10"/>
    <dgm:cxn modelId="{CE4F026B-8923-4AAE-89E5-6473FC219E16}" type="presOf" srcId="{877202D5-0019-4F72-80CD-451D666E8B5C}" destId="{FD5D532E-5956-4AFB-9807-47DE8D50DD41}" srcOrd="0" destOrd="0" presId="urn:microsoft.com/office/officeart/2005/8/layout/hProcess10"/>
    <dgm:cxn modelId="{C17B4BEC-B30D-4C41-A154-AE9ED880CC32}" type="presOf" srcId="{C0BFF28F-6822-42A1-ABF3-5079D3B78935}" destId="{16671F2E-FC3B-426E-A4A7-7E9A5B56A450}" srcOrd="0" destOrd="0" presId="urn:microsoft.com/office/officeart/2005/8/layout/hProcess10"/>
    <dgm:cxn modelId="{EECBD984-F33F-47A3-A240-789AD8993C9B}" type="presOf" srcId="{C0BFF28F-6822-42A1-ABF3-5079D3B78935}" destId="{BF48B156-2DBC-4CBC-96FC-38C515315F79}" srcOrd="1" destOrd="0" presId="urn:microsoft.com/office/officeart/2005/8/layout/hProcess10"/>
    <dgm:cxn modelId="{A77DCC49-7040-4C55-A802-E945952BAFF5}" type="presOf" srcId="{ED41A9A0-324F-42D9-8C2F-C5C32BBBFC21}" destId="{C943BCA2-4F5A-43C3-885C-9BCCB391AA19}" srcOrd="0" destOrd="0" presId="urn:microsoft.com/office/officeart/2005/8/layout/hProcess10"/>
    <dgm:cxn modelId="{6A35877B-5F13-4BDB-B643-3B645439F74E}" srcId="{ED41A9A0-324F-42D9-8C2F-C5C32BBBFC21}" destId="{5A20255A-C8E8-4BB2-89F0-50B54B0ED616}" srcOrd="0" destOrd="0" parTransId="{5DBE253E-AD1E-4321-B143-23B9CF420E6A}" sibTransId="{71C67347-9915-4FB1-8626-A1325EA702FF}"/>
    <dgm:cxn modelId="{801F40F9-8A0A-4C33-9F05-6FE90F588D2A}" type="presOf" srcId="{C1ADDF47-A579-42A3-8FA4-A16480437DAF}" destId="{48CD4AB8-2D20-42BE-8FD3-FCDE40FECCB4}" srcOrd="0" destOrd="0" presId="urn:microsoft.com/office/officeart/2005/8/layout/hProcess10"/>
    <dgm:cxn modelId="{6E338122-5FAF-4AC5-B95D-D97B2C16DF33}" type="presParOf" srcId="{C943BCA2-4F5A-43C3-885C-9BCCB391AA19}" destId="{D5A716D7-7621-4758-BEA9-7A2229A60CB2}" srcOrd="0" destOrd="0" presId="urn:microsoft.com/office/officeart/2005/8/layout/hProcess10"/>
    <dgm:cxn modelId="{DF997D22-F896-4276-8182-65686F668111}" type="presParOf" srcId="{D5A716D7-7621-4758-BEA9-7A2229A60CB2}" destId="{28ADD61A-42B0-4E04-B6DC-55B90322AD65}" srcOrd="0" destOrd="0" presId="urn:microsoft.com/office/officeart/2005/8/layout/hProcess10"/>
    <dgm:cxn modelId="{02030143-58CA-4C9D-B844-FA66BADD50DE}" type="presParOf" srcId="{D5A716D7-7621-4758-BEA9-7A2229A60CB2}" destId="{0DC0F898-6943-4E1A-B5C2-875C7D808776}" srcOrd="1" destOrd="0" presId="urn:microsoft.com/office/officeart/2005/8/layout/hProcess10"/>
    <dgm:cxn modelId="{69EC485F-BCFD-4DAC-B744-728759EF7573}" type="presParOf" srcId="{C943BCA2-4F5A-43C3-885C-9BCCB391AA19}" destId="{68BFC446-66DF-4F63-8270-EE3D5B310AF7}" srcOrd="1" destOrd="0" presId="urn:microsoft.com/office/officeart/2005/8/layout/hProcess10"/>
    <dgm:cxn modelId="{AB2C53B8-E7B3-46FB-88E0-709BC5131FBB}" type="presParOf" srcId="{68BFC446-66DF-4F63-8270-EE3D5B310AF7}" destId="{8111C1A4-DF87-4103-B009-65C61B2933EF}" srcOrd="0" destOrd="0" presId="urn:microsoft.com/office/officeart/2005/8/layout/hProcess10"/>
    <dgm:cxn modelId="{E7CBBE87-0A00-4238-89A1-3A8C0A9DCD8F}" type="presParOf" srcId="{C943BCA2-4F5A-43C3-885C-9BCCB391AA19}" destId="{0F55FB5F-A2D6-4E7C-90DD-29532CC79A40}" srcOrd="2" destOrd="0" presId="urn:microsoft.com/office/officeart/2005/8/layout/hProcess10"/>
    <dgm:cxn modelId="{7C8B851D-67EB-4E50-AA32-F0295D89AC0E}" type="presParOf" srcId="{0F55FB5F-A2D6-4E7C-90DD-29532CC79A40}" destId="{E52E0B63-1C0F-47AA-9FFF-3EF6FC206C24}" srcOrd="0" destOrd="0" presId="urn:microsoft.com/office/officeart/2005/8/layout/hProcess10"/>
    <dgm:cxn modelId="{EDDAF3EF-1E6B-4AD8-92F1-BBEEA1047D9C}" type="presParOf" srcId="{0F55FB5F-A2D6-4E7C-90DD-29532CC79A40}" destId="{48CD4AB8-2D20-42BE-8FD3-FCDE40FECCB4}" srcOrd="1" destOrd="0" presId="urn:microsoft.com/office/officeart/2005/8/layout/hProcess10"/>
    <dgm:cxn modelId="{B4F21803-7DCE-4D52-BDC4-08BD0194F4EC}" type="presParOf" srcId="{C943BCA2-4F5A-43C3-885C-9BCCB391AA19}" destId="{FD5D532E-5956-4AFB-9807-47DE8D50DD41}" srcOrd="3" destOrd="0" presId="urn:microsoft.com/office/officeart/2005/8/layout/hProcess10"/>
    <dgm:cxn modelId="{210E4DAF-DCC9-42D1-89CF-47A5819A32FF}" type="presParOf" srcId="{FD5D532E-5956-4AFB-9807-47DE8D50DD41}" destId="{11AC5A2A-328D-4064-BAAB-5E187198D40D}" srcOrd="0" destOrd="0" presId="urn:microsoft.com/office/officeart/2005/8/layout/hProcess10"/>
    <dgm:cxn modelId="{7A178941-D41A-48B4-8A33-D69928637252}" type="presParOf" srcId="{C943BCA2-4F5A-43C3-885C-9BCCB391AA19}" destId="{78B8B49C-E2C5-47CC-B073-2A384F3CEF68}" srcOrd="4" destOrd="0" presId="urn:microsoft.com/office/officeart/2005/8/layout/hProcess10"/>
    <dgm:cxn modelId="{7C59EEAA-026D-4F1C-A0EA-7DA2A4AD8838}" type="presParOf" srcId="{78B8B49C-E2C5-47CC-B073-2A384F3CEF68}" destId="{E8C86E90-59F3-4184-B23D-ED016A30B449}" srcOrd="0" destOrd="0" presId="urn:microsoft.com/office/officeart/2005/8/layout/hProcess10"/>
    <dgm:cxn modelId="{7E8BBC0F-1147-4F02-B617-91C63FA3C835}" type="presParOf" srcId="{78B8B49C-E2C5-47CC-B073-2A384F3CEF68}" destId="{6E9F9D2D-CCBA-41DC-A1D4-25AA8401E7D9}" srcOrd="1" destOrd="0" presId="urn:microsoft.com/office/officeart/2005/8/layout/hProcess10"/>
    <dgm:cxn modelId="{1E52A85F-CB6F-4ABE-9C14-E558BE50103A}" type="presParOf" srcId="{C943BCA2-4F5A-43C3-885C-9BCCB391AA19}" destId="{16671F2E-FC3B-426E-A4A7-7E9A5B56A450}" srcOrd="5" destOrd="0" presId="urn:microsoft.com/office/officeart/2005/8/layout/hProcess10"/>
    <dgm:cxn modelId="{924E17A5-621C-4C49-91F6-79195D2F0676}" type="presParOf" srcId="{16671F2E-FC3B-426E-A4A7-7E9A5B56A450}" destId="{BF48B156-2DBC-4CBC-96FC-38C515315F79}" srcOrd="0" destOrd="0" presId="urn:microsoft.com/office/officeart/2005/8/layout/hProcess10"/>
    <dgm:cxn modelId="{BA9BFD9B-D764-4B08-B5B0-99D31E723F99}" type="presParOf" srcId="{C943BCA2-4F5A-43C3-885C-9BCCB391AA19}" destId="{D05E3152-7A4E-4584-B6B6-AF893BFA87D4}" srcOrd="6" destOrd="0" presId="urn:microsoft.com/office/officeart/2005/8/layout/hProcess10"/>
    <dgm:cxn modelId="{8049093A-B3F5-4A9A-BB22-6562087BD02A}" type="presParOf" srcId="{D05E3152-7A4E-4584-B6B6-AF893BFA87D4}" destId="{BBF83196-E95E-4176-915C-9C56FDB5B6DD}" srcOrd="0" destOrd="0" presId="urn:microsoft.com/office/officeart/2005/8/layout/hProcess10"/>
    <dgm:cxn modelId="{2BD538C8-109D-4014-B74B-0A587B4D14D8}" type="presParOf" srcId="{D05E3152-7A4E-4584-B6B6-AF893BFA87D4}" destId="{5828FEE4-FFCD-47B8-BE15-CAFFB52B1138}" srcOrd="1" destOrd="0" presId="urn:microsoft.com/office/officeart/2005/8/layout/hProcess10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ADD61A-42B0-4E04-B6DC-55B90322AD65}">
      <dsp:nvSpPr>
        <dsp:cNvPr id="0" name=""/>
        <dsp:cNvSpPr/>
      </dsp:nvSpPr>
      <dsp:spPr>
        <a:xfrm>
          <a:off x="201562" y="149365"/>
          <a:ext cx="1218445" cy="1218445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C0F898-6943-4E1A-B5C2-875C7D808776}">
      <dsp:nvSpPr>
        <dsp:cNvPr id="0" name=""/>
        <dsp:cNvSpPr/>
      </dsp:nvSpPr>
      <dsp:spPr>
        <a:xfrm>
          <a:off x="200625" y="1381457"/>
          <a:ext cx="1218445" cy="499806"/>
        </a:xfrm>
        <a:prstGeom prst="roundRect">
          <a:avLst>
            <a:gd name="adj" fmla="val 10000"/>
          </a:avLst>
        </a:prstGeom>
        <a:solidFill>
          <a:schemeClr val="bg1">
            <a:lumMod val="6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>
              <a:solidFill>
                <a:schemeClr val="tx1"/>
              </a:solidFill>
              <a:latin typeface="Cambria" panose="02040503050406030204" pitchFamily="18" charset="0"/>
            </a:rPr>
            <a:t>Mass Model</a:t>
          </a:r>
        </a:p>
      </dsp:txBody>
      <dsp:txXfrm>
        <a:off x="215264" y="1396096"/>
        <a:ext cx="1189167" cy="470528"/>
      </dsp:txXfrm>
    </dsp:sp>
    <dsp:sp modelId="{68BFC446-66DF-4F63-8270-EE3D5B310AF7}">
      <dsp:nvSpPr>
        <dsp:cNvPr id="0" name=""/>
        <dsp:cNvSpPr/>
      </dsp:nvSpPr>
      <dsp:spPr>
        <a:xfrm rot="12157">
          <a:off x="1654706" y="615600"/>
          <a:ext cx="234700" cy="292775"/>
        </a:xfrm>
        <a:prstGeom prst="rightArrow">
          <a:avLst>
            <a:gd name="adj1" fmla="val 60000"/>
            <a:gd name="adj2" fmla="val 50000"/>
          </a:avLst>
        </a:prstGeom>
        <a:solidFill>
          <a:srgbClr val="FC2C2C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/>
        </a:p>
      </dsp:txBody>
      <dsp:txXfrm>
        <a:off x="1654706" y="674031"/>
        <a:ext cx="164290" cy="175665"/>
      </dsp:txXfrm>
    </dsp:sp>
    <dsp:sp modelId="{E52E0B63-1C0F-47AA-9FFF-3EF6FC206C24}">
      <dsp:nvSpPr>
        <dsp:cNvPr id="0" name=""/>
        <dsp:cNvSpPr/>
      </dsp:nvSpPr>
      <dsp:spPr>
        <a:xfrm>
          <a:off x="2090577" y="156046"/>
          <a:ext cx="1218445" cy="1218445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CD4AB8-2D20-42BE-8FD3-FCDE40FECCB4}">
      <dsp:nvSpPr>
        <dsp:cNvPr id="0" name=""/>
        <dsp:cNvSpPr/>
      </dsp:nvSpPr>
      <dsp:spPr>
        <a:xfrm>
          <a:off x="2089639" y="1401498"/>
          <a:ext cx="1218445" cy="473085"/>
        </a:xfrm>
        <a:prstGeom prst="roundRect">
          <a:avLst>
            <a:gd name="adj" fmla="val 10000"/>
          </a:avLst>
        </a:prstGeom>
        <a:solidFill>
          <a:schemeClr val="bg1">
            <a:lumMod val="6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>
              <a:solidFill>
                <a:schemeClr val="tx1"/>
              </a:solidFill>
              <a:latin typeface="Cambria" panose="02040503050406030204" pitchFamily="18" charset="0"/>
            </a:rPr>
            <a:t>Refine Parameters</a:t>
          </a:r>
        </a:p>
      </dsp:txBody>
      <dsp:txXfrm>
        <a:off x="2103495" y="1415354"/>
        <a:ext cx="1190733" cy="445373"/>
      </dsp:txXfrm>
    </dsp:sp>
    <dsp:sp modelId="{FD5D532E-5956-4AFB-9807-47DE8D50DD41}">
      <dsp:nvSpPr>
        <dsp:cNvPr id="0" name=""/>
        <dsp:cNvSpPr/>
      </dsp:nvSpPr>
      <dsp:spPr>
        <a:xfrm rot="21588104">
          <a:off x="3543721" y="615554"/>
          <a:ext cx="234700" cy="292775"/>
        </a:xfrm>
        <a:prstGeom prst="rightArrow">
          <a:avLst>
            <a:gd name="adj1" fmla="val 60000"/>
            <a:gd name="adj2" fmla="val 50000"/>
          </a:avLst>
        </a:prstGeom>
        <a:solidFill>
          <a:srgbClr val="FC2C2C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/>
        </a:p>
      </dsp:txBody>
      <dsp:txXfrm>
        <a:off x="3543721" y="674231"/>
        <a:ext cx="164290" cy="175665"/>
      </dsp:txXfrm>
    </dsp:sp>
    <dsp:sp modelId="{E8C86E90-59F3-4184-B23D-ED016A30B449}">
      <dsp:nvSpPr>
        <dsp:cNvPr id="0" name=""/>
        <dsp:cNvSpPr/>
      </dsp:nvSpPr>
      <dsp:spPr>
        <a:xfrm>
          <a:off x="3979592" y="149509"/>
          <a:ext cx="1218445" cy="1218445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9F9D2D-CCBA-41DC-A1D4-25AA8401E7D9}">
      <dsp:nvSpPr>
        <dsp:cNvPr id="0" name=""/>
        <dsp:cNvSpPr/>
      </dsp:nvSpPr>
      <dsp:spPr>
        <a:xfrm>
          <a:off x="3978654" y="1381887"/>
          <a:ext cx="1218445" cy="499233"/>
        </a:xfrm>
        <a:prstGeom prst="roundRect">
          <a:avLst>
            <a:gd name="adj" fmla="val 10000"/>
          </a:avLst>
        </a:prstGeom>
        <a:solidFill>
          <a:schemeClr val="bg1">
            <a:lumMod val="6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>
              <a:solidFill>
                <a:schemeClr val="tx1"/>
              </a:solidFill>
              <a:latin typeface="Cambria" panose="02040503050406030204" pitchFamily="18" charset="0"/>
            </a:rPr>
            <a:t>Run Analysis</a:t>
          </a:r>
        </a:p>
      </dsp:txBody>
      <dsp:txXfrm>
        <a:off x="3993276" y="1396509"/>
        <a:ext cx="1189201" cy="469989"/>
      </dsp:txXfrm>
    </dsp:sp>
    <dsp:sp modelId="{16671F2E-FC3B-426E-A4A7-7E9A5B56A450}">
      <dsp:nvSpPr>
        <dsp:cNvPr id="0" name=""/>
        <dsp:cNvSpPr/>
      </dsp:nvSpPr>
      <dsp:spPr>
        <a:xfrm rot="21550917">
          <a:off x="5426707" y="598747"/>
          <a:ext cx="228705" cy="292775"/>
        </a:xfrm>
        <a:prstGeom prst="rightArrow">
          <a:avLst>
            <a:gd name="adj1" fmla="val 60000"/>
            <a:gd name="adj2" fmla="val 50000"/>
          </a:avLst>
        </a:prstGeom>
        <a:solidFill>
          <a:srgbClr val="FC2C2C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/>
        </a:p>
      </dsp:txBody>
      <dsp:txXfrm>
        <a:off x="5426710" y="657792"/>
        <a:ext cx="160094" cy="175665"/>
      </dsp:txXfrm>
    </dsp:sp>
    <dsp:sp modelId="{BBF83196-E95E-4176-915C-9C56FDB5B6DD}">
      <dsp:nvSpPr>
        <dsp:cNvPr id="0" name=""/>
        <dsp:cNvSpPr/>
      </dsp:nvSpPr>
      <dsp:spPr>
        <a:xfrm>
          <a:off x="5851414" y="124040"/>
          <a:ext cx="1042148" cy="1218445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28FEE4-FFCD-47B8-BE15-CAFFB52B1138}">
      <dsp:nvSpPr>
        <dsp:cNvPr id="0" name=""/>
        <dsp:cNvSpPr/>
      </dsp:nvSpPr>
      <dsp:spPr>
        <a:xfrm>
          <a:off x="5779521" y="1365758"/>
          <a:ext cx="1218445" cy="520739"/>
        </a:xfrm>
        <a:prstGeom prst="roundRect">
          <a:avLst>
            <a:gd name="adj" fmla="val 10000"/>
          </a:avLst>
        </a:prstGeom>
        <a:solidFill>
          <a:schemeClr val="bg1">
            <a:lumMod val="6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>
              <a:solidFill>
                <a:schemeClr val="tx1"/>
              </a:solidFill>
              <a:latin typeface="Cambria" panose="02040503050406030204" pitchFamily="18" charset="0"/>
            </a:rPr>
            <a:t>Analyze Results</a:t>
          </a:r>
        </a:p>
      </dsp:txBody>
      <dsp:txXfrm>
        <a:off x="5794773" y="1381010"/>
        <a:ext cx="1187941" cy="4902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0">
  <dgm:title val=""/>
  <dgm:desc val=""/>
  <dgm:catLst>
    <dgm:cat type="process" pri="3000"/>
    <dgm:cat type="picture" pri="30000"/>
    <dgm:cat type="pictureconvert" pri="3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47" tIns="47873" rIns="95747" bIns="47873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47" tIns="47873" rIns="95747" bIns="47873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1860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47" tIns="47873" rIns="95747" bIns="47873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1860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47" tIns="47873" rIns="95747" bIns="47873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336C7A0C-0C34-4F5C-B8E8-014D2B71EE6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8260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5747" tIns="47873" rIns="95747" bIns="47873" rtlCol="0"/>
          <a:lstStyle>
            <a:lvl1pPr algn="l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5747" tIns="47873" rIns="95747" bIns="47873" rtlCol="0"/>
          <a:lstStyle>
            <a:lvl1pPr algn="r">
              <a:defRPr sz="1300">
                <a:latin typeface="Arial" charset="0"/>
              </a:defRPr>
            </a:lvl1pPr>
          </a:lstStyle>
          <a:p>
            <a:pPr>
              <a:defRPr/>
            </a:pPr>
            <a:fld id="{ED0160F1-D769-4582-AB48-B4E7D744E9C2}" type="datetimeFigureOut">
              <a:rPr lang="en-US"/>
              <a:pPr>
                <a:defRPr/>
              </a:pPr>
              <a:t>4/15/2013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-3543300" y="719138"/>
            <a:ext cx="144018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747" tIns="47873" rIns="95747" bIns="47873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21175"/>
          </a:xfrm>
          <a:prstGeom prst="rect">
            <a:avLst/>
          </a:prstGeom>
        </p:spPr>
        <p:txBody>
          <a:bodyPr vert="horz" lIns="95747" tIns="47873" rIns="95747" bIns="47873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8600"/>
            <a:ext cx="3170238" cy="481013"/>
          </a:xfrm>
          <a:prstGeom prst="rect">
            <a:avLst/>
          </a:prstGeom>
        </p:spPr>
        <p:txBody>
          <a:bodyPr vert="horz" lIns="95747" tIns="47873" rIns="95747" bIns="47873" rtlCol="0" anchor="b"/>
          <a:lstStyle>
            <a:lvl1pPr algn="l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18600"/>
            <a:ext cx="3170238" cy="481013"/>
          </a:xfrm>
          <a:prstGeom prst="rect">
            <a:avLst/>
          </a:prstGeom>
        </p:spPr>
        <p:txBody>
          <a:bodyPr vert="horz" wrap="square" lIns="95747" tIns="47873" rIns="95747" bIns="47873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89356B27-8BAB-46F9-9524-011AD3780D4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9120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F93B500-E72A-4306-8E62-324756F7B8A2}" type="slidenum">
              <a:rPr lang="en-US" sz="1300"/>
              <a:pPr eaLnBrk="1" hangingPunct="1"/>
              <a:t>1</a:t>
            </a:fld>
            <a:endParaRPr lang="en-US" sz="1300"/>
          </a:p>
        </p:txBody>
      </p:sp>
    </p:spTree>
    <p:extLst>
      <p:ext uri="{BB962C8B-B14F-4D97-AF65-F5344CB8AC3E}">
        <p14:creationId xmlns:p14="http://schemas.microsoft.com/office/powerpoint/2010/main" val="31592277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F93B500-E72A-4306-8E62-324756F7B8A2}" type="slidenum">
              <a:rPr lang="en-US" sz="1300"/>
              <a:pPr eaLnBrk="1" hangingPunct="1"/>
              <a:t>12</a:t>
            </a:fld>
            <a:endParaRPr lang="en-US" sz="1300"/>
          </a:p>
        </p:txBody>
      </p:sp>
    </p:spTree>
    <p:extLst>
      <p:ext uri="{BB962C8B-B14F-4D97-AF65-F5344CB8AC3E}">
        <p14:creationId xmlns:p14="http://schemas.microsoft.com/office/powerpoint/2010/main" val="11090008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F93B500-E72A-4306-8E62-324756F7B8A2}" type="slidenum">
              <a:rPr lang="en-US" sz="1300"/>
              <a:pPr eaLnBrk="1" hangingPunct="1"/>
              <a:t>13</a:t>
            </a:fld>
            <a:endParaRPr lang="en-US" sz="1300"/>
          </a:p>
        </p:txBody>
      </p:sp>
    </p:spTree>
    <p:extLst>
      <p:ext uri="{BB962C8B-B14F-4D97-AF65-F5344CB8AC3E}">
        <p14:creationId xmlns:p14="http://schemas.microsoft.com/office/powerpoint/2010/main" val="21690472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F93B500-E72A-4306-8E62-324756F7B8A2}" type="slidenum">
              <a:rPr lang="en-US" sz="1300"/>
              <a:pPr eaLnBrk="1" hangingPunct="1"/>
              <a:t>15</a:t>
            </a:fld>
            <a:endParaRPr lang="en-US" sz="1300"/>
          </a:p>
        </p:txBody>
      </p:sp>
    </p:spTree>
    <p:extLst>
      <p:ext uri="{BB962C8B-B14F-4D97-AF65-F5344CB8AC3E}">
        <p14:creationId xmlns:p14="http://schemas.microsoft.com/office/powerpoint/2010/main" val="1783180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F93B500-E72A-4306-8E62-324756F7B8A2}" type="slidenum">
              <a:rPr lang="en-US" sz="1300"/>
              <a:pPr eaLnBrk="1" hangingPunct="1"/>
              <a:t>16</a:t>
            </a:fld>
            <a:endParaRPr lang="en-US" sz="1300"/>
          </a:p>
        </p:txBody>
      </p:sp>
    </p:spTree>
    <p:extLst>
      <p:ext uri="{BB962C8B-B14F-4D97-AF65-F5344CB8AC3E}">
        <p14:creationId xmlns:p14="http://schemas.microsoft.com/office/powerpoint/2010/main" val="17474852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F93B500-E72A-4306-8E62-324756F7B8A2}" type="slidenum">
              <a:rPr lang="en-US" sz="1300"/>
              <a:pPr eaLnBrk="1" hangingPunct="1"/>
              <a:t>17</a:t>
            </a:fld>
            <a:endParaRPr lang="en-US" sz="1300"/>
          </a:p>
        </p:txBody>
      </p:sp>
    </p:spTree>
    <p:extLst>
      <p:ext uri="{BB962C8B-B14F-4D97-AF65-F5344CB8AC3E}">
        <p14:creationId xmlns:p14="http://schemas.microsoft.com/office/powerpoint/2010/main" val="35795894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F93B500-E72A-4306-8E62-324756F7B8A2}" type="slidenum">
              <a:rPr lang="en-US" sz="1300"/>
              <a:pPr eaLnBrk="1" hangingPunct="1"/>
              <a:t>18</a:t>
            </a:fld>
            <a:endParaRPr lang="en-US" sz="1300"/>
          </a:p>
        </p:txBody>
      </p:sp>
    </p:spTree>
    <p:extLst>
      <p:ext uri="{BB962C8B-B14F-4D97-AF65-F5344CB8AC3E}">
        <p14:creationId xmlns:p14="http://schemas.microsoft.com/office/powerpoint/2010/main" val="39211918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F93B500-E72A-4306-8E62-324756F7B8A2}" type="slidenum">
              <a:rPr lang="en-US" sz="1300"/>
              <a:pPr eaLnBrk="1" hangingPunct="1"/>
              <a:t>20</a:t>
            </a:fld>
            <a:endParaRPr lang="en-US" sz="1300"/>
          </a:p>
        </p:txBody>
      </p:sp>
    </p:spTree>
    <p:extLst>
      <p:ext uri="{BB962C8B-B14F-4D97-AF65-F5344CB8AC3E}">
        <p14:creationId xmlns:p14="http://schemas.microsoft.com/office/powerpoint/2010/main" val="20053809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F93B500-E72A-4306-8E62-324756F7B8A2}" type="slidenum">
              <a:rPr lang="en-US" sz="1300"/>
              <a:pPr eaLnBrk="1" hangingPunct="1"/>
              <a:t>21</a:t>
            </a:fld>
            <a:endParaRPr lang="en-US" sz="1300"/>
          </a:p>
        </p:txBody>
      </p:sp>
    </p:spTree>
    <p:extLst>
      <p:ext uri="{BB962C8B-B14F-4D97-AF65-F5344CB8AC3E}">
        <p14:creationId xmlns:p14="http://schemas.microsoft.com/office/powerpoint/2010/main" val="21996265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F93B500-E72A-4306-8E62-324756F7B8A2}" type="slidenum">
              <a:rPr lang="en-US" sz="1300"/>
              <a:pPr eaLnBrk="1" hangingPunct="1"/>
              <a:t>22</a:t>
            </a:fld>
            <a:endParaRPr lang="en-US" sz="1300"/>
          </a:p>
        </p:txBody>
      </p:sp>
    </p:spTree>
    <p:extLst>
      <p:ext uri="{BB962C8B-B14F-4D97-AF65-F5344CB8AC3E}">
        <p14:creationId xmlns:p14="http://schemas.microsoft.com/office/powerpoint/2010/main" val="245678631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F93B500-E72A-4306-8E62-324756F7B8A2}" type="slidenum">
              <a:rPr lang="en-US" sz="1300"/>
              <a:pPr eaLnBrk="1" hangingPunct="1"/>
              <a:t>23</a:t>
            </a:fld>
            <a:endParaRPr lang="en-US" sz="1300"/>
          </a:p>
        </p:txBody>
      </p:sp>
    </p:spTree>
    <p:extLst>
      <p:ext uri="{BB962C8B-B14F-4D97-AF65-F5344CB8AC3E}">
        <p14:creationId xmlns:p14="http://schemas.microsoft.com/office/powerpoint/2010/main" val="25340720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F93B500-E72A-4306-8E62-324756F7B8A2}" type="slidenum">
              <a:rPr lang="en-US" sz="1300"/>
              <a:pPr eaLnBrk="1" hangingPunct="1"/>
              <a:t>2</a:t>
            </a:fld>
            <a:endParaRPr lang="en-US" sz="1300"/>
          </a:p>
        </p:txBody>
      </p:sp>
    </p:spTree>
    <p:extLst>
      <p:ext uri="{BB962C8B-B14F-4D97-AF65-F5344CB8AC3E}">
        <p14:creationId xmlns:p14="http://schemas.microsoft.com/office/powerpoint/2010/main" val="347581174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F93B500-E72A-4306-8E62-324756F7B8A2}" type="slidenum">
              <a:rPr lang="en-US" sz="1300"/>
              <a:pPr eaLnBrk="1" hangingPunct="1"/>
              <a:t>25</a:t>
            </a:fld>
            <a:endParaRPr lang="en-US" sz="1300"/>
          </a:p>
        </p:txBody>
      </p:sp>
    </p:spTree>
    <p:extLst>
      <p:ext uri="{BB962C8B-B14F-4D97-AF65-F5344CB8AC3E}">
        <p14:creationId xmlns:p14="http://schemas.microsoft.com/office/powerpoint/2010/main" val="390622953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F93B500-E72A-4306-8E62-324756F7B8A2}" type="slidenum">
              <a:rPr lang="en-US" sz="1300"/>
              <a:pPr eaLnBrk="1" hangingPunct="1"/>
              <a:t>26</a:t>
            </a:fld>
            <a:endParaRPr lang="en-US" sz="1300"/>
          </a:p>
        </p:txBody>
      </p:sp>
    </p:spTree>
    <p:extLst>
      <p:ext uri="{BB962C8B-B14F-4D97-AF65-F5344CB8AC3E}">
        <p14:creationId xmlns:p14="http://schemas.microsoft.com/office/powerpoint/2010/main" val="17554013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F93B500-E72A-4306-8E62-324756F7B8A2}" type="slidenum">
              <a:rPr lang="en-US" sz="1300"/>
              <a:pPr eaLnBrk="1" hangingPunct="1"/>
              <a:t>3</a:t>
            </a:fld>
            <a:endParaRPr lang="en-US" sz="1300"/>
          </a:p>
        </p:txBody>
      </p:sp>
    </p:spTree>
    <p:extLst>
      <p:ext uri="{BB962C8B-B14F-4D97-AF65-F5344CB8AC3E}">
        <p14:creationId xmlns:p14="http://schemas.microsoft.com/office/powerpoint/2010/main" val="28979032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F93B500-E72A-4306-8E62-324756F7B8A2}" type="slidenum">
              <a:rPr lang="en-US" sz="1300"/>
              <a:pPr eaLnBrk="1" hangingPunct="1"/>
              <a:t>5</a:t>
            </a:fld>
            <a:endParaRPr lang="en-US" sz="1300"/>
          </a:p>
        </p:txBody>
      </p:sp>
    </p:spTree>
    <p:extLst>
      <p:ext uri="{BB962C8B-B14F-4D97-AF65-F5344CB8AC3E}">
        <p14:creationId xmlns:p14="http://schemas.microsoft.com/office/powerpoint/2010/main" val="29081282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F93B500-E72A-4306-8E62-324756F7B8A2}" type="slidenum">
              <a:rPr lang="en-US" sz="1300"/>
              <a:pPr eaLnBrk="1" hangingPunct="1"/>
              <a:t>6</a:t>
            </a:fld>
            <a:endParaRPr lang="en-US" sz="1300"/>
          </a:p>
        </p:txBody>
      </p:sp>
    </p:spTree>
    <p:extLst>
      <p:ext uri="{BB962C8B-B14F-4D97-AF65-F5344CB8AC3E}">
        <p14:creationId xmlns:p14="http://schemas.microsoft.com/office/powerpoint/2010/main" val="25959416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F93B500-E72A-4306-8E62-324756F7B8A2}" type="slidenum">
              <a:rPr lang="en-US" sz="1300"/>
              <a:pPr eaLnBrk="1" hangingPunct="1"/>
              <a:t>7</a:t>
            </a:fld>
            <a:endParaRPr lang="en-US" sz="1300"/>
          </a:p>
        </p:txBody>
      </p:sp>
    </p:spTree>
    <p:extLst>
      <p:ext uri="{BB962C8B-B14F-4D97-AF65-F5344CB8AC3E}">
        <p14:creationId xmlns:p14="http://schemas.microsoft.com/office/powerpoint/2010/main" val="34309738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F93B500-E72A-4306-8E62-324756F7B8A2}" type="slidenum">
              <a:rPr lang="en-US" sz="1300"/>
              <a:pPr eaLnBrk="1" hangingPunct="1"/>
              <a:t>9</a:t>
            </a:fld>
            <a:endParaRPr lang="en-US" sz="1300"/>
          </a:p>
        </p:txBody>
      </p:sp>
    </p:spTree>
    <p:extLst>
      <p:ext uri="{BB962C8B-B14F-4D97-AF65-F5344CB8AC3E}">
        <p14:creationId xmlns:p14="http://schemas.microsoft.com/office/powerpoint/2010/main" val="33878466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F93B500-E72A-4306-8E62-324756F7B8A2}" type="slidenum">
              <a:rPr lang="en-US" sz="1300"/>
              <a:pPr eaLnBrk="1" hangingPunct="1"/>
              <a:t>10</a:t>
            </a:fld>
            <a:endParaRPr lang="en-US" sz="1300"/>
          </a:p>
        </p:txBody>
      </p:sp>
    </p:spTree>
    <p:extLst>
      <p:ext uri="{BB962C8B-B14F-4D97-AF65-F5344CB8AC3E}">
        <p14:creationId xmlns:p14="http://schemas.microsoft.com/office/powerpoint/2010/main" val="15398732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F93B500-E72A-4306-8E62-324756F7B8A2}" type="slidenum">
              <a:rPr lang="en-US" sz="1300"/>
              <a:pPr eaLnBrk="1" hangingPunct="1"/>
              <a:t>11</a:t>
            </a:fld>
            <a:endParaRPr lang="en-US" sz="1300"/>
          </a:p>
        </p:txBody>
      </p:sp>
    </p:spTree>
    <p:extLst>
      <p:ext uri="{BB962C8B-B14F-4D97-AF65-F5344CB8AC3E}">
        <p14:creationId xmlns:p14="http://schemas.microsoft.com/office/powerpoint/2010/main" val="37575549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 userDrawn="1"/>
        </p:nvGrpSpPr>
        <p:grpSpPr bwMode="auto">
          <a:xfrm>
            <a:off x="0" y="-30163"/>
            <a:ext cx="27203400" cy="6889751"/>
            <a:chOff x="0" y="-30477"/>
            <a:chExt cx="9067800" cy="6889273"/>
          </a:xfrm>
        </p:grpSpPr>
        <p:cxnSp>
          <p:nvCxnSpPr>
            <p:cNvPr id="5" name="Straight Connector 4"/>
            <p:cNvCxnSpPr/>
            <p:nvPr/>
          </p:nvCxnSpPr>
          <p:spPr>
            <a:xfrm rot="16200000" flipH="1">
              <a:off x="-1447562" y="3352246"/>
              <a:ext cx="6857524" cy="15240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rot="16200000" flipH="1">
              <a:off x="-1638062" y="3237946"/>
              <a:ext cx="6857524" cy="38100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rot="5400000">
              <a:off x="-1485662" y="3237946"/>
              <a:ext cx="6857524" cy="38100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rot="5400000">
              <a:off x="-3238262" y="3314146"/>
              <a:ext cx="6857524" cy="22860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3314462" y="3314146"/>
              <a:ext cx="6857524" cy="22860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16200000" flipH="1">
              <a:off x="-1371362" y="2971246"/>
              <a:ext cx="6857524" cy="91440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6200000" flipH="1">
              <a:off x="-2819162" y="3199846"/>
              <a:ext cx="6857524" cy="45720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5400000">
              <a:off x="-2704862" y="3237946"/>
              <a:ext cx="6857524" cy="38100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2133362" y="3199846"/>
              <a:ext cx="6857524" cy="45720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3123962" y="3276046"/>
              <a:ext cx="6857524" cy="30480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6200000" flipH="1">
              <a:off x="-1828562" y="3352246"/>
              <a:ext cx="6857524" cy="15240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2819162" y="3352246"/>
              <a:ext cx="6857524" cy="152400"/>
            </a:xfrm>
            <a:prstGeom prst="line">
              <a:avLst/>
            </a:prstGeom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2438162" y="3123646"/>
              <a:ext cx="6857524" cy="609600"/>
            </a:xfrm>
            <a:prstGeom prst="line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>
              <a:off x="-1731460" y="2721743"/>
              <a:ext cx="6857524" cy="141340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5400000">
              <a:off x="-1141704" y="3277104"/>
              <a:ext cx="6857524" cy="302683"/>
            </a:xfrm>
            <a:prstGeom prst="line">
              <a:avLst/>
            </a:prstGeom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5400000">
              <a:off x="-914162" y="3276046"/>
              <a:ext cx="6857524" cy="30480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1855285" y="3226568"/>
              <a:ext cx="6857524" cy="403754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16200000" flipH="1">
              <a:off x="-2642949" y="3252233"/>
              <a:ext cx="6857524" cy="352425"/>
            </a:xfrm>
            <a:prstGeom prst="line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16200000" flipH="1">
              <a:off x="-1954239" y="3325523"/>
              <a:ext cx="6857524" cy="205846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16200000" flipH="1">
              <a:off x="-2361962" y="3352246"/>
              <a:ext cx="6857524" cy="15240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2133362" y="3352246"/>
              <a:ext cx="6857524" cy="152400"/>
            </a:xfrm>
            <a:prstGeom prst="line">
              <a:avLst/>
            </a:prstGeom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1067038" y="3352246"/>
              <a:ext cx="6857524" cy="15240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876538" y="3237946"/>
              <a:ext cx="6857524" cy="38100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5400000">
              <a:off x="1028938" y="3237946"/>
              <a:ext cx="6857524" cy="381000"/>
            </a:xfrm>
            <a:prstGeom prst="line">
              <a:avLst/>
            </a:prstGeom>
            <a:ln w="476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5400000">
              <a:off x="-723662" y="3314146"/>
              <a:ext cx="6857524" cy="22860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-799862" y="3314146"/>
              <a:ext cx="6857524" cy="22860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-152162" y="3428976"/>
              <a:ext cx="6857524" cy="2117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16200000" flipH="1">
              <a:off x="-304562" y="3199846"/>
              <a:ext cx="6857524" cy="457200"/>
            </a:xfrm>
            <a:prstGeom prst="line">
              <a:avLst/>
            </a:prstGeom>
            <a:ln w="476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5400000">
              <a:off x="-190262" y="3237946"/>
              <a:ext cx="6857524" cy="381000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16200000" flipH="1">
              <a:off x="381238" y="3199846"/>
              <a:ext cx="6857524" cy="45720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-609362" y="3276046"/>
              <a:ext cx="6857524" cy="30480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16200000" flipH="1">
              <a:off x="686038" y="3352246"/>
              <a:ext cx="6857524" cy="152400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-304562" y="3352246"/>
              <a:ext cx="6857524" cy="152400"/>
            </a:xfrm>
            <a:prstGeom prst="line">
              <a:avLst/>
            </a:prstGeom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5400000">
              <a:off x="-1028462" y="3314146"/>
              <a:ext cx="6857524" cy="228600"/>
            </a:xfrm>
            <a:prstGeom prst="line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5400000">
              <a:off x="783140" y="2721743"/>
              <a:ext cx="6857524" cy="141340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5400000">
              <a:off x="1372896" y="3277104"/>
              <a:ext cx="6857524" cy="302683"/>
            </a:xfrm>
            <a:prstGeom prst="line">
              <a:avLst/>
            </a:prstGeom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600438" y="3352246"/>
              <a:ext cx="6857524" cy="15240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659315" y="3226568"/>
              <a:ext cx="6857524" cy="403754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16200000" flipH="1">
              <a:off x="-128349" y="3252233"/>
              <a:ext cx="6857524" cy="352425"/>
            </a:xfrm>
            <a:prstGeom prst="line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16200000" flipH="1">
              <a:off x="560361" y="3325523"/>
              <a:ext cx="6857524" cy="20584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16200000" flipH="1">
              <a:off x="152638" y="3352246"/>
              <a:ext cx="6857524" cy="15240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381238" y="3352246"/>
              <a:ext cx="6857524" cy="152400"/>
            </a:xfrm>
            <a:prstGeom prst="line">
              <a:avLst/>
            </a:prstGeom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2743438" y="3352246"/>
              <a:ext cx="6857524" cy="152400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2095738" y="3237946"/>
              <a:ext cx="6857524" cy="38100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5400000">
              <a:off x="2705338" y="3237946"/>
              <a:ext cx="6857524" cy="38100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5400000">
              <a:off x="1829038" y="3276046"/>
              <a:ext cx="6857524" cy="30480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1067038" y="3199846"/>
              <a:ext cx="6857524" cy="45720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16200000" flipH="1">
              <a:off x="2362438" y="3352246"/>
              <a:ext cx="6857524" cy="15240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2646336" y="2721744"/>
              <a:ext cx="6857524" cy="141340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5400000">
              <a:off x="3049296" y="3277104"/>
              <a:ext cx="6857524" cy="302683"/>
            </a:xfrm>
            <a:prstGeom prst="line">
              <a:avLst/>
            </a:prstGeom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5400000">
              <a:off x="2895838" y="3276046"/>
              <a:ext cx="6857524" cy="30480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2389161" y="3226569"/>
              <a:ext cx="6857524" cy="403754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16200000" flipH="1">
              <a:off x="2236761" y="3325523"/>
              <a:ext cx="6857524" cy="20584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16200000" flipH="1">
              <a:off x="1752838" y="3352246"/>
              <a:ext cx="6857524" cy="15240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16200000" flipH="1">
              <a:off x="1981438" y="3352246"/>
              <a:ext cx="6857524" cy="152400"/>
            </a:xfrm>
            <a:prstGeom prst="line">
              <a:avLst/>
            </a:prstGeom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5400000">
              <a:off x="3467338" y="3314146"/>
              <a:ext cx="6857524" cy="22860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3467338" y="3314146"/>
              <a:ext cx="6857524" cy="22860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5400000">
              <a:off x="4038838" y="3428976"/>
              <a:ext cx="6857524" cy="2117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16200000" flipH="1">
              <a:off x="3886438" y="3199846"/>
              <a:ext cx="6857524" cy="45720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5400000">
              <a:off x="4000738" y="3237946"/>
              <a:ext cx="6857524" cy="38100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16200000" flipH="1">
              <a:off x="4572238" y="3199846"/>
              <a:ext cx="6857524" cy="45720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3734038" y="3352246"/>
              <a:ext cx="6857524" cy="152400"/>
            </a:xfrm>
            <a:prstGeom prst="line">
              <a:avLst/>
            </a:prstGeom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3619738" y="3314146"/>
              <a:ext cx="6857524" cy="228600"/>
            </a:xfrm>
            <a:prstGeom prst="line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4215051" y="3252233"/>
              <a:ext cx="6857524" cy="352425"/>
            </a:xfrm>
            <a:prstGeom prst="line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751361" y="3325523"/>
              <a:ext cx="6857524" cy="20584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16200000" flipH="1">
              <a:off x="4343638" y="3352246"/>
              <a:ext cx="6857524" cy="15240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4572238" y="3352246"/>
              <a:ext cx="6857524" cy="152400"/>
            </a:xfrm>
            <a:prstGeom prst="line">
              <a:avLst/>
            </a:prstGeom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258038" y="3352246"/>
              <a:ext cx="6857524" cy="15240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067538" y="3237946"/>
              <a:ext cx="6857524" cy="38100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5400000">
              <a:off x="5219938" y="3237946"/>
              <a:ext cx="6857524" cy="381000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4877038" y="3352246"/>
              <a:ext cx="6857524" cy="15240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5400000">
              <a:off x="5528443" y="3317851"/>
              <a:ext cx="6887685" cy="191029"/>
            </a:xfrm>
            <a:prstGeom prst="line">
              <a:avLst/>
            </a:prstGeom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4850315" y="3226568"/>
              <a:ext cx="6857524" cy="403754"/>
            </a:xfrm>
            <a:prstGeom prst="line">
              <a:avLst/>
            </a:prstGeom>
            <a:ln w="476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4751361" y="3325523"/>
              <a:ext cx="6857524" cy="20584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5562838" y="3428976"/>
              <a:ext cx="6857524" cy="2117"/>
            </a:xfrm>
            <a:prstGeom prst="line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2552938" y="3390346"/>
              <a:ext cx="6857524" cy="7620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3048238" y="3352246"/>
              <a:ext cx="6857524" cy="152400"/>
            </a:xfrm>
            <a:prstGeom prst="line">
              <a:avLst/>
            </a:prstGeom>
            <a:ln w="476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16200000" flipH="1">
              <a:off x="3238738" y="3237946"/>
              <a:ext cx="6857524" cy="38100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2133838" y="3276046"/>
              <a:ext cx="6857524" cy="304800"/>
            </a:xfrm>
            <a:prstGeom prst="line">
              <a:avLst/>
            </a:prstGeom>
            <a:ln w="476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3148251" y="3252233"/>
              <a:ext cx="6857524" cy="352425"/>
            </a:xfrm>
            <a:prstGeom prst="line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5400000">
              <a:off x="3772138" y="3237946"/>
              <a:ext cx="6857524" cy="38100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4229338" y="2933146"/>
              <a:ext cx="6857524" cy="99060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1371044" y="3200640"/>
              <a:ext cx="6859112" cy="45720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7400" y="2130428"/>
            <a:ext cx="23317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14800" y="3886200"/>
            <a:ext cx="19202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18B326-A4CB-49A2-A950-95AC59D08C97}" type="datetime1">
              <a:rPr lang="en-US"/>
              <a:pPr>
                <a:defRPr/>
              </a:pPr>
              <a:t>4/15/2013</a:t>
            </a:fld>
            <a:endParaRPr lang="en-US" dirty="0"/>
          </a:p>
        </p:txBody>
      </p:sp>
      <p:sp>
        <p:nvSpPr>
          <p:cNvPr id="8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CEBD97-1B3D-4BC0-BDEC-2CCB7E050FB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114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67240F-AE35-4BFE-9011-7A12754FD4BE}" type="datetime1">
              <a:rPr lang="en-US"/>
              <a:pPr>
                <a:defRPr/>
              </a:pPr>
              <a:t>4/15/2013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E5C783-5D89-4425-945E-35C970E9382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5638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664600" y="274640"/>
            <a:ext cx="185166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114800" y="274640"/>
            <a:ext cx="55092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54DDF3-D671-46F8-9DEA-E7008F40C7B0}" type="datetime1">
              <a:rPr lang="en-US"/>
              <a:pPr>
                <a:defRPr/>
              </a:pPr>
              <a:t>4/15/2013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681490-4897-428E-8023-F6A154F1966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2002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9529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6B29B0-5497-42CF-B472-7DD982EC8796}" type="datetime1">
              <a:rPr lang="en-US"/>
              <a:pPr>
                <a:defRPr/>
              </a:pPr>
              <a:t>4/15/2013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50A147-D15F-419A-BB31-B21FA78723C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165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6939" y="4406903"/>
            <a:ext cx="23317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6939" y="2906713"/>
            <a:ext cx="23317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54C70C-417F-4BBE-9BC3-06718CE30CEE}" type="datetime1">
              <a:rPr lang="en-US"/>
              <a:pPr>
                <a:defRPr/>
              </a:pPr>
              <a:t>4/15/2013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290154-26E6-4A5C-967E-9FB7A52AE41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903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14800" y="1600203"/>
            <a:ext cx="36804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376600" y="1600203"/>
            <a:ext cx="36804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6202BF-95ED-4AAF-88F4-DD78730E78A3}" type="datetime1">
              <a:rPr lang="en-US"/>
              <a:pPr>
                <a:defRPr/>
              </a:pPr>
              <a:t>4/15/2013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35AA78-2F91-41E6-A57D-E0946B14F47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428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74638"/>
            <a:ext cx="24688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1535113"/>
            <a:ext cx="1212056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2174875"/>
            <a:ext cx="1212056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3935079" y="1535113"/>
            <a:ext cx="12125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3935079" y="2174875"/>
            <a:ext cx="12125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EBF7D6-01DE-44CA-8333-5A3C216CF7C8}" type="datetime1">
              <a:rPr lang="en-US"/>
              <a:pPr>
                <a:defRPr/>
              </a:pPr>
              <a:t>4/15/2013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9492FD-C9C8-4639-B6DC-2EBEF223156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2394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8783A5-626C-4C3C-954A-2BD5963E4230}" type="datetime1">
              <a:rPr lang="en-US"/>
              <a:pPr>
                <a:defRPr/>
              </a:pPr>
              <a:t>4/15/2013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327FDC-A7EF-4955-9E0D-8F8ED813287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1944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C4400F-4B3E-47E4-BC08-CC9EADD325B3}" type="datetime1">
              <a:rPr lang="en-US"/>
              <a:pPr>
                <a:defRPr/>
              </a:pPr>
              <a:t>4/15/2013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01D888-FDF6-4642-9F97-0C669C921C9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4516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5" y="273050"/>
            <a:ext cx="902493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25150" y="273052"/>
            <a:ext cx="153352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71605" y="1435102"/>
            <a:ext cx="902493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C4698D-F141-488C-9D2C-45892CE311A3}" type="datetime1">
              <a:rPr lang="en-US"/>
              <a:pPr>
                <a:defRPr/>
              </a:pPr>
              <a:t>4/15/2013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F5FA63-FB73-4014-BA92-11073476A29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547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76864" y="4800600"/>
            <a:ext cx="16459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376864" y="612775"/>
            <a:ext cx="16459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76864" y="5367338"/>
            <a:ext cx="16459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F48C57-5B17-4889-92AF-279C3D4CE442}" type="datetime1">
              <a:rPr lang="en-US"/>
              <a:pPr>
                <a:defRPr/>
              </a:pPr>
              <a:t>4/15/2013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E4093C-C5AF-4867-A371-B5E65C9E3CA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997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371600" y="274638"/>
            <a:ext cx="24688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371600" y="1600200"/>
            <a:ext cx="24688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71600" y="6356350"/>
            <a:ext cx="640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76C066E6-14F4-41CB-A0F1-EB8A2526A136}" type="datetime1">
              <a:rPr lang="en-US"/>
              <a:pPr>
                <a:defRPr/>
              </a:pPr>
              <a:t>4/15/2013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372600" y="6356350"/>
            <a:ext cx="8686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9659600" y="6356350"/>
            <a:ext cx="6400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077BADE3-DA16-4724-A547-4BAC96B588B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06" r:id="rId1"/>
    <p:sldLayoutId id="2147484696" r:id="rId2"/>
    <p:sldLayoutId id="2147484697" r:id="rId3"/>
    <p:sldLayoutId id="2147484698" r:id="rId4"/>
    <p:sldLayoutId id="2147484699" r:id="rId5"/>
    <p:sldLayoutId id="2147484700" r:id="rId6"/>
    <p:sldLayoutId id="2147484701" r:id="rId7"/>
    <p:sldLayoutId id="2147484702" r:id="rId8"/>
    <p:sldLayoutId id="2147484703" r:id="rId9"/>
    <p:sldLayoutId id="2147484704" r:id="rId10"/>
    <p:sldLayoutId id="2147484705" r:id="rId11"/>
    <p:sldLayoutId id="2147484707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gif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5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liveroof.com/" TargetMode="External"/><Relationship Id="rId13" Type="http://schemas.openxmlformats.org/officeDocument/2006/relationships/hyperlink" Target="http://paaeps.com/credit/pricing.do" TargetMode="External"/><Relationship Id="rId3" Type="http://schemas.openxmlformats.org/officeDocument/2006/relationships/hyperlink" Target="http://www.myplantconnection.com/green-roofs-legislation.php" TargetMode="External"/><Relationship Id="rId7" Type="http://schemas.openxmlformats.org/officeDocument/2006/relationships/hyperlink" Target="http://www.macslab.com/optsolar.html" TargetMode="External"/><Relationship Id="rId12" Type="http://schemas.openxmlformats.org/officeDocument/2006/relationships/hyperlink" Target="http://www.dowcorning.com/content/solar/solarworld/solar101.aspx" TargetMode="External"/><Relationship Id="rId2" Type="http://schemas.openxmlformats.org/officeDocument/2006/relationships/hyperlink" Target="http://www.californiagreensolutions.com/cgi-bin/gt/tpl.h,content=2180" TargetMode="External"/><Relationship Id="rId16" Type="http://schemas.openxmlformats.org/officeDocument/2006/relationships/hyperlink" Target="https://www.google.com/url?sa=t&amp;rct=j&amp;q=&amp;esrc=s&amp;source=web&amp;cd=4&amp;cad=rja&amp;ved=0CEwQFjAD&amp;url=http://www.emnrd.state.nm.us/ecmd/Multimedia/documents/LifeCycleCost.ppt&amp;ei=4JxaUdruENTh4APKroGYAw&amp;usg=AFQjCNE2UV7_SVBkZWpXtG6DuA2FJfxGR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ltu.edu/water/greenroofs_history.asp" TargetMode="External"/><Relationship Id="rId11" Type="http://schemas.openxmlformats.org/officeDocument/2006/relationships/hyperlink" Target="http://www.solarpanelsonline.org/SatCon-Powergate-Plus-135kW-inverter-p/171053.htm" TargetMode="External"/><Relationship Id="rId5" Type="http://schemas.openxmlformats.org/officeDocument/2006/relationships/hyperlink" Target="http://www.mgvgroroof.com/" TargetMode="External"/><Relationship Id="rId15" Type="http://schemas.openxmlformats.org/officeDocument/2006/relationships/hyperlink" Target="http://ocw.tudelft.nl/fileadmin/ocw/courses/SolarCells/res00025/CH1_Introduction_to_PV_solar_energy.pdf" TargetMode="External"/><Relationship Id="rId10" Type="http://schemas.openxmlformats.org/officeDocument/2006/relationships/hyperlink" Target="http://www.solarpanelsonline.org/SatCon-Powergate-Plus-100kW-inverter-480V-p/171055.htm" TargetMode="External"/><Relationship Id="rId4" Type="http://schemas.openxmlformats.org/officeDocument/2006/relationships/hyperlink" Target="http://www.susdesign.com/panel_shading/index.php" TargetMode="External"/><Relationship Id="rId9" Type="http://schemas.openxmlformats.org/officeDocument/2006/relationships/hyperlink" Target="http://www.lutron.com/" TargetMode="External"/><Relationship Id="rId14" Type="http://schemas.openxmlformats.org/officeDocument/2006/relationships/hyperlink" Target="http://www.lutron.com/TechnicalDocumentLibrary/3671737b_tlm_sp.pdf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8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Connector 17"/>
          <p:cNvCxnSpPr/>
          <p:nvPr/>
        </p:nvCxnSpPr>
        <p:spPr>
          <a:xfrm flipH="1">
            <a:off x="0" y="6477000"/>
            <a:ext cx="27432000" cy="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0" y="228600"/>
            <a:ext cx="27432000" cy="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0" y="6629400"/>
            <a:ext cx="27432000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60742" y="1954976"/>
            <a:ext cx="7891463" cy="233845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9907784" y="404994"/>
            <a:ext cx="76164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C2C2C"/>
                </a:solidFill>
                <a:latin typeface="Cambria" panose="02040503050406030204" pitchFamily="18" charset="0"/>
                <a:cs typeface="Helvetica" panose="020B0604020202020204" pitchFamily="34" charset="0"/>
              </a:rPr>
              <a:t>Rev. James G. Gambet Center</a:t>
            </a:r>
            <a:endParaRPr lang="en-US" sz="4400" b="1" dirty="0">
              <a:solidFill>
                <a:srgbClr val="FC2C2C"/>
              </a:solidFill>
              <a:latin typeface="Cambria" panose="02040503050406030204" pitchFamily="18" charset="0"/>
              <a:cs typeface="Helvetica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439400" y="1089218"/>
            <a:ext cx="65651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>
                    <a:lumMod val="85000"/>
                  </a:schemeClr>
                </a:solidFill>
                <a:latin typeface="Cambria" panose="02040503050406030204" pitchFamily="18" charset="0"/>
                <a:cs typeface="Helvetica" panose="020B0604020202020204" pitchFamily="34" charset="0"/>
              </a:rPr>
              <a:t>DeSales University | Center Valley, PA</a:t>
            </a:r>
            <a:endParaRPr lang="en-US" sz="2800" b="1" dirty="0">
              <a:solidFill>
                <a:schemeClr val="bg1">
                  <a:lumMod val="85000"/>
                </a:schemeClr>
              </a:solidFill>
              <a:latin typeface="Cambria" panose="02040503050406030204" pitchFamily="18" charset="0"/>
              <a:cs typeface="Helvetica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738720" y="4643584"/>
            <a:ext cx="79498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mbria" panose="02040503050406030204" pitchFamily="18" charset="0"/>
                <a:cs typeface="Helvetica" panose="020B0604020202020204" pitchFamily="34" charset="0"/>
              </a:rPr>
              <a:t>Penn State Architectural Engineering Capstone Project</a:t>
            </a:r>
            <a:endParaRPr lang="en-US" sz="2400" b="1" dirty="0">
              <a:solidFill>
                <a:schemeClr val="tx2">
                  <a:lumMod val="60000"/>
                  <a:lumOff val="40000"/>
                </a:schemeClr>
              </a:solidFill>
              <a:latin typeface="Cambria" panose="02040503050406030204" pitchFamily="18" charset="0"/>
              <a:cs typeface="Helvetica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730262" y="5154926"/>
            <a:ext cx="78736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>
                    <a:lumMod val="85000"/>
                  </a:schemeClr>
                </a:solidFill>
                <a:latin typeface="Cambria" panose="02040503050406030204" pitchFamily="18" charset="0"/>
                <a:cs typeface="Helvetica" panose="020B0604020202020204" pitchFamily="34" charset="0"/>
              </a:rPr>
              <a:t>Brett Tallada | Construction Option | Advisor: Ray Sowers</a:t>
            </a:r>
            <a:endParaRPr lang="en-US" sz="2000" b="1" dirty="0">
              <a:solidFill>
                <a:schemeClr val="bg1">
                  <a:lumMod val="85000"/>
                </a:schemeClr>
              </a:solidFill>
              <a:latin typeface="Cambria" panose="02040503050406030204" pitchFamily="18" charset="0"/>
              <a:cs typeface="Helvetica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1838" t="999" r="2578" b="-999"/>
          <a:stretch/>
        </p:blipFill>
        <p:spPr>
          <a:xfrm>
            <a:off x="18867834" y="1954976"/>
            <a:ext cx="7924800" cy="233845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/>
          <a:srcRect l="1919" r="2973"/>
          <a:stretch/>
        </p:blipFill>
        <p:spPr>
          <a:xfrm>
            <a:off x="672704" y="1948649"/>
            <a:ext cx="7835501" cy="238685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-1" y="0"/>
            <a:ext cx="4251011" cy="68580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95000"/>
                  <a:lumOff val="5000"/>
                </a:schemeClr>
              </a:gs>
              <a:gs pos="23000">
                <a:schemeClr val="tx1">
                  <a:lumMod val="85000"/>
                  <a:lumOff val="15000"/>
                </a:schemeClr>
              </a:gs>
              <a:gs pos="69000">
                <a:schemeClr val="tx1">
                  <a:lumMod val="85000"/>
                  <a:lumOff val="15000"/>
                </a:schemeClr>
              </a:gs>
              <a:gs pos="97000">
                <a:schemeClr val="tx1">
                  <a:lumMod val="75000"/>
                  <a:lumOff val="2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9567862" y="213237"/>
            <a:ext cx="8186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C2C2C"/>
                </a:solidFill>
                <a:latin typeface="Cambria" panose="02040503050406030204" pitchFamily="18" charset="0"/>
                <a:cs typeface="Helvetica" panose="020B0604020202020204" pitchFamily="34" charset="0"/>
              </a:rPr>
              <a:t>Structural Breadth</a:t>
            </a:r>
            <a:endParaRPr lang="en-US" sz="3600" b="1" dirty="0">
              <a:solidFill>
                <a:srgbClr val="FC2C2C"/>
              </a:solidFill>
              <a:latin typeface="Cambria" panose="02040503050406030204" pitchFamily="18" charset="0"/>
              <a:cs typeface="Helvetica" panose="020B0604020202020204" pitchFamily="34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 flipH="1">
            <a:off x="0" y="0"/>
            <a:ext cx="27432000" cy="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4251010" y="6629400"/>
            <a:ext cx="23180990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4251010" y="6477000"/>
            <a:ext cx="23180990" cy="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6200" y="945611"/>
            <a:ext cx="4800600" cy="541686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  <a:latin typeface="Cambria" panose="02040503050406030204" pitchFamily="18" charset="0"/>
                <a:cs typeface="Helvetica" panose="020B0604020202020204" pitchFamily="34" charset="0"/>
              </a:rPr>
              <a:t>Project Overview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  <a:latin typeface="Cambria" panose="02040503050406030204" pitchFamily="18" charset="0"/>
                <a:cs typeface="Helvetica" panose="020B0604020202020204" pitchFamily="34" charset="0"/>
              </a:rPr>
              <a:t>Conceptual Energy Modeling</a:t>
            </a:r>
          </a:p>
          <a:p>
            <a:pPr>
              <a:lnSpc>
                <a:spcPct val="150000"/>
              </a:lnSpc>
            </a:pPr>
            <a:r>
              <a:rPr lang="en-US" sz="2400" b="1" u="sng" dirty="0" smtClean="0">
                <a:solidFill>
                  <a:schemeClr val="bg1"/>
                </a:solidFill>
                <a:latin typeface="Cambria" panose="02040503050406030204" pitchFamily="18" charset="0"/>
                <a:cs typeface="Helvetica" panose="020B0604020202020204" pitchFamily="34" charset="0"/>
              </a:rPr>
              <a:t>Green Roof Implementation</a:t>
            </a:r>
          </a:p>
          <a:p>
            <a:pPr lvl="1"/>
            <a:r>
              <a:rPr lang="en-US" sz="2400" dirty="0" smtClean="0">
                <a:solidFill>
                  <a:prstClr val="white"/>
                </a:solidFill>
                <a:latin typeface="Cambria" panose="02040503050406030204" pitchFamily="18" charset="0"/>
                <a:cs typeface="Helvetica" panose="020B0604020202020204" pitchFamily="34" charset="0"/>
              </a:rPr>
              <a:t>Proposed Design</a:t>
            </a:r>
            <a:endParaRPr lang="en-US" sz="2400" dirty="0">
              <a:solidFill>
                <a:prstClr val="white"/>
              </a:solidFill>
              <a:latin typeface="Cambria" panose="02040503050406030204" pitchFamily="18" charset="0"/>
              <a:cs typeface="Helvetica" panose="020B0604020202020204" pitchFamily="34" charset="0"/>
            </a:endParaRPr>
          </a:p>
          <a:p>
            <a:pPr lvl="1"/>
            <a:r>
              <a:rPr 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mbria" panose="02040503050406030204" pitchFamily="18" charset="0"/>
                <a:cs typeface="Helvetica" panose="020B0604020202020204" pitchFamily="34" charset="0"/>
              </a:rPr>
              <a:t>Breadth Analyses</a:t>
            </a:r>
            <a:endParaRPr lang="en-US" sz="2400" b="1" dirty="0">
              <a:solidFill>
                <a:schemeClr val="tx2">
                  <a:lumMod val="60000"/>
                  <a:lumOff val="40000"/>
                </a:schemeClr>
              </a:solidFill>
              <a:latin typeface="Cambria" panose="02040503050406030204" pitchFamily="18" charset="0"/>
              <a:cs typeface="Helvetica" panose="020B0604020202020204" pitchFamily="34" charset="0"/>
            </a:endParaRPr>
          </a:p>
          <a:p>
            <a:pPr lvl="1"/>
            <a:r>
              <a:rPr lang="en-US" sz="2400" dirty="0" smtClean="0">
                <a:solidFill>
                  <a:schemeClr val="bg1"/>
                </a:solidFill>
                <a:latin typeface="Cambria" panose="02040503050406030204" pitchFamily="18" charset="0"/>
                <a:cs typeface="Helvetica" panose="020B0604020202020204" pitchFamily="34" charset="0"/>
              </a:rPr>
              <a:t>Lifecycle Cost Analysis</a:t>
            </a:r>
          </a:p>
          <a:p>
            <a:pPr lvl="1"/>
            <a:r>
              <a:rPr lang="en-US" sz="2400" dirty="0" smtClean="0">
                <a:solidFill>
                  <a:schemeClr val="bg1"/>
                </a:solidFill>
                <a:latin typeface="Cambria" panose="02040503050406030204" pitchFamily="18" charset="0"/>
                <a:cs typeface="Helvetica" panose="020B0604020202020204" pitchFamily="34" charset="0"/>
              </a:rPr>
              <a:t>Recommendation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  <a:latin typeface="Cambria" panose="02040503050406030204" pitchFamily="18" charset="0"/>
                <a:cs typeface="Helvetica" panose="020B0604020202020204" pitchFamily="34" charset="0"/>
              </a:rPr>
              <a:t>On-Site Renewable Energy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  <a:latin typeface="Cambria" panose="02040503050406030204" pitchFamily="18" charset="0"/>
                <a:cs typeface="Helvetica" panose="020B0604020202020204" pitchFamily="34" charset="0"/>
              </a:rPr>
              <a:t>Advanced Lighting Controls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  <a:latin typeface="Cambria" panose="02040503050406030204" pitchFamily="18" charset="0"/>
                <a:cs typeface="Helvetica" panose="020B0604020202020204" pitchFamily="34" charset="0"/>
              </a:rPr>
              <a:t>Conclusion</a:t>
            </a:r>
          </a:p>
          <a:p>
            <a:endParaRPr lang="en-US" dirty="0" smtClean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sz="2400" dirty="0" smtClean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10668000" y="886141"/>
            <a:ext cx="5943600" cy="0"/>
          </a:xfrm>
          <a:prstGeom prst="line">
            <a:avLst/>
          </a:prstGeom>
          <a:ln w="31750">
            <a:solidFill>
              <a:srgbClr val="FC2C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343400" y="-152400"/>
            <a:ext cx="1" cy="7162800"/>
          </a:xfrm>
          <a:prstGeom prst="line">
            <a:avLst/>
          </a:prstGeom>
          <a:ln w="409575">
            <a:solidFill>
              <a:schemeClr val="accent1">
                <a:lumMod val="75000"/>
              </a:schemeClr>
            </a:solidFill>
            <a:round/>
          </a:ln>
          <a:effectLst>
            <a:softEdge rad="10160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-1" y="6629400"/>
            <a:ext cx="425101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-1" y="6477000"/>
            <a:ext cx="425101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10026583" y="1171901"/>
            <a:ext cx="4666041" cy="3924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Aft>
                <a:spcPts val="600"/>
              </a:spcAft>
            </a:pPr>
            <a:r>
              <a:rPr lang="en-US" sz="2800" b="1" dirty="0" smtClean="0">
                <a:solidFill>
                  <a:srgbClr val="FC2C2C"/>
                </a:solidFill>
                <a:latin typeface="Cambria" panose="02040503050406030204" pitchFamily="18" charset="0"/>
              </a:rPr>
              <a:t>Steel Members</a:t>
            </a:r>
          </a:p>
          <a:p>
            <a:pPr lvl="0" algn="ctr"/>
            <a:r>
              <a:rPr lang="en-US" sz="2400" b="1" i="1" dirty="0" smtClean="0">
                <a:solidFill>
                  <a:schemeClr val="bg1">
                    <a:lumMod val="75000"/>
                  </a:schemeClr>
                </a:solidFill>
                <a:latin typeface="Cambria" panose="02040503050406030204" pitchFamily="18" charset="0"/>
              </a:rPr>
              <a:t>Girders</a:t>
            </a:r>
            <a:r>
              <a:rPr lang="en-US" sz="2400" b="1" i="1" dirty="0">
                <a:solidFill>
                  <a:schemeClr val="bg1">
                    <a:lumMod val="75000"/>
                  </a:schemeClr>
                </a:solidFill>
                <a:latin typeface="Cambria" panose="02040503050406030204" pitchFamily="18" charset="0"/>
              </a:rPr>
              <a:t>:</a:t>
            </a:r>
            <a:endParaRPr lang="en-US" sz="2000" b="1" i="1" dirty="0">
              <a:solidFill>
                <a:schemeClr val="bg1">
                  <a:lumMod val="75000"/>
                </a:schemeClr>
              </a:solidFill>
              <a:latin typeface="Cambria" panose="02040503050406030204" pitchFamily="18" charset="0"/>
            </a:endParaRPr>
          </a:p>
          <a:p>
            <a:pPr lvl="1" algn="ctr"/>
            <a:r>
              <a:rPr lang="en-US" sz="2400" dirty="0">
                <a:solidFill>
                  <a:schemeClr val="bg1">
                    <a:lumMod val="75000"/>
                  </a:schemeClr>
                </a:solidFill>
                <a:latin typeface="Cambria" panose="02040503050406030204" pitchFamily="18" charset="0"/>
              </a:rPr>
              <a:t>(1) - 63’-9”    W33x130</a:t>
            </a:r>
            <a:endParaRPr lang="en-US" sz="2000" dirty="0">
              <a:solidFill>
                <a:schemeClr val="bg1">
                  <a:lumMod val="75000"/>
                </a:schemeClr>
              </a:solidFill>
              <a:latin typeface="Cambria" panose="02040503050406030204" pitchFamily="18" charset="0"/>
            </a:endParaRPr>
          </a:p>
          <a:p>
            <a:pPr lvl="1" algn="ctr"/>
            <a:r>
              <a:rPr lang="en-US" sz="2400" dirty="0">
                <a:solidFill>
                  <a:schemeClr val="bg1">
                    <a:lumMod val="75000"/>
                  </a:schemeClr>
                </a:solidFill>
                <a:latin typeface="Cambria" panose="02040503050406030204" pitchFamily="18" charset="0"/>
              </a:rPr>
              <a:t>(1) - 63’-9”    W36x361</a:t>
            </a:r>
            <a:endParaRPr lang="en-US" sz="2000" dirty="0">
              <a:solidFill>
                <a:schemeClr val="bg1">
                  <a:lumMod val="75000"/>
                </a:schemeClr>
              </a:solidFill>
              <a:latin typeface="Cambria" panose="02040503050406030204" pitchFamily="18" charset="0"/>
            </a:endParaRPr>
          </a:p>
          <a:p>
            <a:pPr algn="ctr"/>
            <a:r>
              <a:rPr lang="en-US" sz="2400" dirty="0">
                <a:solidFill>
                  <a:schemeClr val="bg1">
                    <a:lumMod val="75000"/>
                  </a:schemeClr>
                </a:solidFill>
                <a:latin typeface="Cambria" panose="02040503050406030204" pitchFamily="18" charset="0"/>
              </a:rPr>
              <a:t> </a:t>
            </a:r>
            <a:endParaRPr lang="en-US" sz="2000" dirty="0">
              <a:solidFill>
                <a:schemeClr val="bg1">
                  <a:lumMod val="75000"/>
                </a:schemeClr>
              </a:solidFill>
              <a:latin typeface="Cambria" panose="02040503050406030204" pitchFamily="18" charset="0"/>
            </a:endParaRPr>
          </a:p>
          <a:p>
            <a:pPr lvl="0" algn="ctr"/>
            <a:r>
              <a:rPr lang="en-US" sz="2400" b="1" i="1" dirty="0">
                <a:solidFill>
                  <a:schemeClr val="bg1">
                    <a:lumMod val="75000"/>
                  </a:schemeClr>
                </a:solidFill>
                <a:latin typeface="Cambria" panose="02040503050406030204" pitchFamily="18" charset="0"/>
              </a:rPr>
              <a:t>Beams: spaced 5’-4” on center</a:t>
            </a:r>
            <a:endParaRPr lang="en-US" sz="2000" b="1" i="1" dirty="0">
              <a:solidFill>
                <a:schemeClr val="bg1">
                  <a:lumMod val="75000"/>
                </a:schemeClr>
              </a:solidFill>
              <a:latin typeface="Cambria" panose="02040503050406030204" pitchFamily="18" charset="0"/>
            </a:endParaRPr>
          </a:p>
          <a:p>
            <a:pPr lvl="1" algn="ctr"/>
            <a:r>
              <a:rPr lang="en-US" sz="2400" dirty="0">
                <a:solidFill>
                  <a:schemeClr val="bg1">
                    <a:lumMod val="75000"/>
                  </a:schemeClr>
                </a:solidFill>
                <a:latin typeface="Cambria" panose="02040503050406030204" pitchFamily="18" charset="0"/>
              </a:rPr>
              <a:t>(10) 23’-10”   W12x16</a:t>
            </a:r>
            <a:endParaRPr lang="en-US" sz="2000" dirty="0">
              <a:solidFill>
                <a:schemeClr val="bg1">
                  <a:lumMod val="75000"/>
                </a:schemeClr>
              </a:solidFill>
              <a:latin typeface="Cambria" panose="02040503050406030204" pitchFamily="18" charset="0"/>
            </a:endParaRPr>
          </a:p>
          <a:p>
            <a:pPr lvl="1" algn="ctr"/>
            <a:r>
              <a:rPr lang="en-US" sz="2400" dirty="0">
                <a:solidFill>
                  <a:schemeClr val="bg1">
                    <a:lumMod val="75000"/>
                  </a:schemeClr>
                </a:solidFill>
                <a:latin typeface="Cambria" panose="02040503050406030204" pitchFamily="18" charset="0"/>
              </a:rPr>
              <a:t>(1) 23’-10”   W14x22</a:t>
            </a:r>
            <a:endParaRPr lang="en-US" sz="2000" dirty="0">
              <a:solidFill>
                <a:schemeClr val="bg1">
                  <a:lumMod val="75000"/>
                </a:schemeClr>
              </a:solidFill>
              <a:latin typeface="Cambria" panose="02040503050406030204" pitchFamily="18" charset="0"/>
            </a:endParaRPr>
          </a:p>
          <a:p>
            <a:pPr lvl="1" algn="ctr"/>
            <a:r>
              <a:rPr lang="en-US" sz="2400" dirty="0">
                <a:solidFill>
                  <a:schemeClr val="bg1">
                    <a:lumMod val="75000"/>
                  </a:schemeClr>
                </a:solidFill>
                <a:latin typeface="Cambria" panose="02040503050406030204" pitchFamily="18" charset="0"/>
              </a:rPr>
              <a:t>(1) 23’-10”   W18x35</a:t>
            </a:r>
            <a:endParaRPr lang="en-US" sz="2000" dirty="0">
              <a:solidFill>
                <a:schemeClr val="bg1">
                  <a:lumMod val="75000"/>
                </a:schemeClr>
              </a:solidFill>
              <a:latin typeface="Cambria" panose="02040503050406030204" pitchFamily="18" charset="0"/>
            </a:endParaRPr>
          </a:p>
          <a:p>
            <a:pPr lvl="1" algn="ctr"/>
            <a:r>
              <a:rPr lang="en-US" sz="2400" dirty="0">
                <a:solidFill>
                  <a:schemeClr val="bg1">
                    <a:lumMod val="75000"/>
                  </a:schemeClr>
                </a:solidFill>
                <a:latin typeface="Cambria" panose="02040503050406030204" pitchFamily="18" charset="0"/>
              </a:rPr>
              <a:t>(1) 23’-10”   </a:t>
            </a: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  <a:latin typeface="Cambria" panose="02040503050406030204" pitchFamily="18" charset="0"/>
              </a:rPr>
              <a:t>W21x50</a:t>
            </a:r>
            <a:endParaRPr lang="en-US" sz="2000" dirty="0">
              <a:solidFill>
                <a:schemeClr val="bg1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grpSp>
        <p:nvGrpSpPr>
          <p:cNvPr id="4" name="Group 3"/>
          <p:cNvGrpSpPr>
            <a:grpSpLocks noChangeAspect="1"/>
          </p:cNvGrpSpPr>
          <p:nvPr/>
        </p:nvGrpSpPr>
        <p:grpSpPr>
          <a:xfrm>
            <a:off x="15575206" y="1094385"/>
            <a:ext cx="2048577" cy="4951282"/>
            <a:chOff x="11549101" y="-490499"/>
            <a:chExt cx="2606368" cy="6299429"/>
          </a:xfrm>
        </p:grpSpPr>
        <p:pic>
          <p:nvPicPr>
            <p:cNvPr id="24" name="Picture 23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11549101" y="-490499"/>
              <a:ext cx="2606368" cy="6299429"/>
            </a:xfrm>
            <a:prstGeom prst="rect">
              <a:avLst/>
            </a:prstGeom>
          </p:spPr>
        </p:pic>
        <p:sp>
          <p:nvSpPr>
            <p:cNvPr id="2" name="Rectangle 1"/>
            <p:cNvSpPr/>
            <p:nvPr/>
          </p:nvSpPr>
          <p:spPr>
            <a:xfrm rot="16200000">
              <a:off x="9773919" y="1453011"/>
              <a:ext cx="6096000" cy="2418283"/>
            </a:xfrm>
            <a:prstGeom prst="rect">
              <a:avLst/>
            </a:prstGeom>
            <a:solidFill>
              <a:schemeClr val="accent1">
                <a:alpha val="36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15575206" y="6019093"/>
            <a:ext cx="1874594" cy="381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en-US" sz="1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mbria" panose="02040503050406030204" pitchFamily="18" charset="0"/>
              </a:rPr>
              <a:t>Typical Bay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4836516" y="1229162"/>
                <a:ext cx="3929383" cy="49549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14000"/>
                  </a:lnSpc>
                </a:pPr>
                <a:r>
                  <a:rPr lang="en-US" sz="2400" b="1" i="1" dirty="0" smtClean="0">
                    <a:solidFill>
                      <a:schemeClr val="bg1">
                        <a:lumMod val="75000"/>
                      </a:schemeClr>
                    </a:solidFill>
                    <a:latin typeface="Cambria" panose="02040503050406030204" pitchFamily="18" charset="0"/>
                  </a:rPr>
                  <a:t>Live Load Reduction</a:t>
                </a:r>
                <a:endParaRPr lang="en-US" sz="2400" b="1" i="1" dirty="0">
                  <a:solidFill>
                    <a:schemeClr val="bg1">
                      <a:lumMod val="75000"/>
                    </a:schemeClr>
                  </a:solidFill>
                </a:endParaRPr>
              </a:p>
              <a:p>
                <a:pPr algn="ctr">
                  <a:lnSpc>
                    <a:spcPct val="114000"/>
                  </a:lnSpc>
                </a:pPr>
                <a:r>
                  <a:rPr lang="en-US" sz="2400" b="1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     </a:t>
                </a:r>
                <a:r>
                  <a:rPr lang="en-US" sz="2000" b="1" dirty="0" err="1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Cambria" panose="02040503050406030204" pitchFamily="18" charset="0"/>
                  </a:rPr>
                  <a:t>L</a:t>
                </a:r>
                <a:r>
                  <a:rPr lang="en-US" sz="2000" b="1" i="1" baseline="-25000" dirty="0" err="1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Cambria" panose="02040503050406030204" pitchFamily="18" charset="0"/>
                  </a:rPr>
                  <a:t>r</a:t>
                </a:r>
                <a:r>
                  <a:rPr lang="en-US" sz="2000" b="1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Cambria" panose="02040503050406030204" pitchFamily="18" charset="0"/>
                  </a:rPr>
                  <a:t> </a:t>
                </a:r>
                <a:r>
                  <a:rPr lang="en-US" sz="2000" b="1" dirty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1" i="1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𝑳</m:t>
                        </m:r>
                      </m:e>
                      <m:sub>
                        <m:r>
                          <a:rPr lang="en-US" sz="2000" b="1" i="1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𝒐</m:t>
                        </m:r>
                      </m:sub>
                    </m:sSub>
                    <m:r>
                      <a:rPr lang="en-US" sz="2000" b="1" i="1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[.</m:t>
                    </m:r>
                    <m:r>
                      <a:rPr lang="en-US" sz="2000" b="1" i="1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𝟐𝟓</m:t>
                    </m:r>
                    <m:r>
                      <a:rPr lang="en-US" sz="2000" b="1" i="1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+ </m:t>
                    </m:r>
                    <m:f>
                      <m:fPr>
                        <m:ctrlPr>
                          <a:rPr lang="en-US" sz="2000" b="1" i="1" smtClean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1" i="1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𝟏𝟓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000" b="1" i="1">
                                <a:solidFill>
                                  <a:schemeClr val="tx2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sSub>
                              <m:sSubPr>
                                <m:ctrlPr>
                                  <a:rPr lang="en-US" sz="2000" b="1" i="1">
                                    <a:solidFill>
                                      <a:schemeClr val="tx2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000" b="1" i="1">
                                    <a:solidFill>
                                      <a:schemeClr val="tx2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𝑲</m:t>
                                </m:r>
                              </m:e>
                              <m:sub>
                                <m:r>
                                  <a:rPr lang="en-US" sz="2000" b="1" i="1">
                                    <a:solidFill>
                                      <a:schemeClr val="tx2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𝑳𝑳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2000" b="1" i="1">
                                    <a:solidFill>
                                      <a:schemeClr val="tx2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000" b="1" i="1">
                                    <a:solidFill>
                                      <a:schemeClr val="tx2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𝑨</m:t>
                                </m:r>
                              </m:e>
                              <m:sub>
                                <m:r>
                                  <a:rPr lang="en-US" sz="2000" b="1" i="1">
                                    <a:solidFill>
                                      <a:schemeClr val="tx2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𝒕</m:t>
                                </m:r>
                              </m:sub>
                            </m:sSub>
                          </m:e>
                        </m:rad>
                      </m:den>
                    </m:f>
                    <m:r>
                      <m:rPr>
                        <m:nor/>
                      </m:rPr>
                      <a:rPr lang="en-US" sz="2000" b="1" smtClean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" panose="02040503050406030204" pitchFamily="18" charset="0"/>
                      </a:rPr>
                      <m:t>]</m:t>
                    </m:r>
                  </m:oMath>
                </a14:m>
                <a:endParaRPr lang="en-US" sz="2000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Cambria" panose="02040503050406030204" pitchFamily="18" charset="0"/>
                </a:endParaRPr>
              </a:p>
              <a:p>
                <a:pPr algn="ctr">
                  <a:lnSpc>
                    <a:spcPct val="114000"/>
                  </a:lnSpc>
                </a:pPr>
                <a:r>
                  <a:rPr lang="en-US" sz="2400" b="1" i="1" dirty="0" smtClean="0">
                    <a:solidFill>
                      <a:schemeClr val="bg1">
                        <a:lumMod val="75000"/>
                      </a:schemeClr>
                    </a:solidFill>
                    <a:latin typeface="Cambria" panose="02040503050406030204" pitchFamily="18" charset="0"/>
                  </a:rPr>
                  <a:t>Factored Distributed Load</a:t>
                </a:r>
              </a:p>
              <a:p>
                <a:pPr algn="ctr">
                  <a:lnSpc>
                    <a:spcPct val="114000"/>
                  </a:lnSpc>
                </a:pPr>
                <a:r>
                  <a:rPr lang="en-US" sz="240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Cambria" panose="02040503050406030204" pitchFamily="18" charset="0"/>
                  </a:rPr>
                  <a:t> </a:t>
                </a:r>
                <a:r>
                  <a:rPr lang="en-US" sz="2400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Cambria" panose="02040503050406030204" pitchFamily="18" charset="0"/>
                  </a:rPr>
                  <a:t>  </a:t>
                </a:r>
                <a:r>
                  <a:rPr lang="en-US" sz="2000" b="1" dirty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Cambria" panose="02040503050406030204" pitchFamily="18" charset="0"/>
                  </a:rPr>
                  <a:t>W=(</a:t>
                </a:r>
                <a:r>
                  <a:rPr lang="en-US" sz="2000" b="1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Cambria" panose="02040503050406030204" pitchFamily="18" charset="0"/>
                  </a:rPr>
                  <a:t>1.2)(D)+(</a:t>
                </a:r>
                <a:r>
                  <a:rPr lang="en-US" sz="2000" b="1" dirty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Cambria" panose="02040503050406030204" pitchFamily="18" charset="0"/>
                  </a:rPr>
                  <a:t>1.6)(</a:t>
                </a:r>
                <a:r>
                  <a:rPr lang="en-US" sz="2000" b="1" dirty="0" err="1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Cambria" panose="02040503050406030204" pitchFamily="18" charset="0"/>
                  </a:rPr>
                  <a:t>L</a:t>
                </a:r>
                <a:r>
                  <a:rPr lang="en-US" sz="2000" b="1" i="1" baseline="-25000" dirty="0" err="1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Cambria" panose="02040503050406030204" pitchFamily="18" charset="0"/>
                  </a:rPr>
                  <a:t>r</a:t>
                </a:r>
                <a:r>
                  <a:rPr lang="en-US" sz="2000" b="1" dirty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Cambria" panose="02040503050406030204" pitchFamily="18" charset="0"/>
                  </a:rPr>
                  <a:t>)+(0.5)(S</a:t>
                </a:r>
                <a:r>
                  <a:rPr lang="en-US" sz="2000" b="1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Cambria" panose="02040503050406030204" pitchFamily="18" charset="0"/>
                  </a:rPr>
                  <a:t>)</a:t>
                </a:r>
              </a:p>
              <a:p>
                <a:pPr algn="ctr">
                  <a:lnSpc>
                    <a:spcPct val="114000"/>
                  </a:lnSpc>
                  <a:spcAft>
                    <a:spcPts val="600"/>
                  </a:spcAft>
                </a:pPr>
                <a:r>
                  <a:rPr lang="en-US" sz="2000" b="1" dirty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Cambria" panose="02040503050406030204" pitchFamily="18" charset="0"/>
                  </a:rPr>
                  <a:t>     w</a:t>
                </a:r>
                <a:r>
                  <a:rPr lang="en-US" sz="2000" b="1" baseline="-2500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Cambria" panose="02040503050406030204" pitchFamily="18" charset="0"/>
                  </a:rPr>
                  <a:t>u</a:t>
                </a:r>
                <a:r>
                  <a:rPr lang="en-US" sz="2000" b="1" dirty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Cambria" panose="02040503050406030204" pitchFamily="18" charset="0"/>
                  </a:rPr>
                  <a:t>=(W)(Tributary Width</a:t>
                </a:r>
                <a:r>
                  <a:rPr lang="en-US" sz="2000" b="1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Cambria" panose="02040503050406030204" pitchFamily="18" charset="0"/>
                  </a:rPr>
                  <a:t>)</a:t>
                </a:r>
              </a:p>
              <a:p>
                <a:pPr algn="ctr">
                  <a:lnSpc>
                    <a:spcPct val="114000"/>
                  </a:lnSpc>
                </a:pPr>
                <a:r>
                  <a:rPr lang="en-US" sz="2400" b="1" i="1" dirty="0" smtClean="0">
                    <a:solidFill>
                      <a:schemeClr val="bg1">
                        <a:lumMod val="75000"/>
                      </a:schemeClr>
                    </a:solidFill>
                    <a:latin typeface="Cambria" panose="02040503050406030204" pitchFamily="18" charset="0"/>
                  </a:rPr>
                  <a:t>Factored Shear Force</a:t>
                </a:r>
              </a:p>
              <a:p>
                <a:pPr marL="0" lvl="1" algn="ctr">
                  <a:lnSpc>
                    <a:spcPct val="114000"/>
                  </a:lnSpc>
                </a:pPr>
                <a:r>
                  <a:rPr lang="en-US" sz="2400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Cambria" panose="02040503050406030204" pitchFamily="18" charset="0"/>
                  </a:rPr>
                  <a:t>     </a:t>
                </a:r>
                <a:r>
                  <a:rPr lang="en-US" sz="2000" b="1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Cambria" panose="02040503050406030204" pitchFamily="18" charset="0"/>
                  </a:rPr>
                  <a:t>V</a:t>
                </a:r>
                <a:r>
                  <a:rPr lang="en-US" sz="2000" b="1" baseline="-2500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Cambria" panose="02040503050406030204" pitchFamily="18" charset="0"/>
                  </a:rPr>
                  <a:t>u</a:t>
                </a:r>
                <a:r>
                  <a:rPr lang="en-US" sz="2000" b="1" dirty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000" b="1" i="1">
                                <a:solidFill>
                                  <a:schemeClr val="tx2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1" i="1">
                                <a:solidFill>
                                  <a:schemeClr val="tx2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000" b="1" i="1">
                                <a:solidFill>
                                  <a:schemeClr val="tx2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  <m:sub>
                            <m:r>
                              <a:rPr lang="en-US" sz="2000" b="1" i="1">
                                <a:solidFill>
                                  <a:schemeClr val="tx2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𝒖</m:t>
                            </m:r>
                          </m:sub>
                        </m:sSub>
                        <m:r>
                          <a:rPr lang="en-US" sz="2000" b="1" i="1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)(</m:t>
                        </m:r>
                        <m:r>
                          <a:rPr lang="en-US" sz="2000" b="1" i="1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𝒍</m:t>
                        </m:r>
                        <m:r>
                          <a:rPr lang="en-US" sz="2000" b="1" i="1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sz="2000" b="1" i="1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en-US" sz="2000" b="1" dirty="0" smtClean="0">
                  <a:solidFill>
                    <a:schemeClr val="bg1">
                      <a:lumMod val="75000"/>
                    </a:schemeClr>
                  </a:solidFill>
                  <a:latin typeface="Cambria" panose="02040503050406030204" pitchFamily="18" charset="0"/>
                </a:endParaRPr>
              </a:p>
              <a:p>
                <a:pPr marL="0" lvl="1" algn="ctr">
                  <a:lnSpc>
                    <a:spcPct val="114000"/>
                  </a:lnSpc>
                </a:pPr>
                <a:r>
                  <a:rPr lang="en-US" sz="2400" b="1" i="1" dirty="0" smtClean="0">
                    <a:solidFill>
                      <a:schemeClr val="bg1">
                        <a:lumMod val="75000"/>
                      </a:schemeClr>
                    </a:solidFill>
                    <a:latin typeface="Cambria" panose="02040503050406030204" pitchFamily="18" charset="0"/>
                  </a:rPr>
                  <a:t>Factored Bending Moment</a:t>
                </a:r>
              </a:p>
              <a:p>
                <a:pPr marL="0" lvl="1" algn="ctr">
                  <a:lnSpc>
                    <a:spcPct val="114000"/>
                  </a:lnSpc>
                </a:pPr>
                <a:r>
                  <a:rPr lang="en-US" sz="2000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Cambria" panose="02040503050406030204" pitchFamily="18" charset="0"/>
                  </a:rPr>
                  <a:t>     </a:t>
                </a:r>
                <a:r>
                  <a:rPr lang="en-US" sz="2000" b="1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Cambria" panose="02040503050406030204" pitchFamily="18" charset="0"/>
                  </a:rPr>
                  <a:t>M</a:t>
                </a:r>
                <a:r>
                  <a:rPr lang="en-US" sz="2000" b="1" baseline="-25000" dirty="0" err="1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Cambria" panose="02040503050406030204" pitchFamily="18" charset="0"/>
                  </a:rPr>
                  <a:t>max</a:t>
                </a:r>
                <a:r>
                  <a:rPr lang="en-US" sz="2000" b="1" dirty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000" b="1" i="1">
                                <a:solidFill>
                                  <a:schemeClr val="tx2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1" i="1">
                                <a:solidFill>
                                  <a:schemeClr val="tx2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000" b="1" i="1">
                                <a:solidFill>
                                  <a:schemeClr val="tx2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  <m:sub>
                            <m:r>
                              <a:rPr lang="en-US" sz="2000" b="1" i="1">
                                <a:solidFill>
                                  <a:schemeClr val="tx2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𝒖</m:t>
                            </m:r>
                          </m:sub>
                        </m:sSub>
                        <m:r>
                          <a:rPr lang="en-US" sz="2000" b="1" i="1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)(</m:t>
                        </m:r>
                        <m:sSup>
                          <m:sSupPr>
                            <m:ctrlPr>
                              <a:rPr lang="en-US" sz="2000" b="1" i="1">
                                <a:solidFill>
                                  <a:schemeClr val="tx2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000" b="1" i="1">
                                <a:solidFill>
                                  <a:schemeClr val="tx2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𝒍</m:t>
                            </m:r>
                          </m:e>
                          <m:sup>
                            <m:r>
                              <a:rPr lang="en-US" sz="2000" b="1" i="1">
                                <a:solidFill>
                                  <a:schemeClr val="tx2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2000" b="1" i="1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sz="2000" b="1" i="1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2000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Cambria" panose="02040503050406030204" pitchFamily="18" charset="0"/>
                  </a:rPr>
                  <a:t>  </a:t>
                </a:r>
                <a:r>
                  <a:rPr lang="en-US" sz="2000" dirty="0" smtClean="0">
                    <a:solidFill>
                      <a:schemeClr val="bg1">
                        <a:lumMod val="75000"/>
                      </a:schemeClr>
                    </a:solidFill>
                    <a:latin typeface="Cambria" panose="02040503050406030204" pitchFamily="18" charset="0"/>
                  </a:rPr>
                  <a:t>|  pin-pin</a:t>
                </a:r>
              </a:p>
              <a:p>
                <a:pPr marL="0" lvl="1" algn="ctr">
                  <a:lnSpc>
                    <a:spcPct val="114000"/>
                  </a:lnSpc>
                </a:pPr>
                <a:r>
                  <a:rPr lang="en-US" sz="2000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Cambria" panose="02040503050406030204" pitchFamily="18" charset="0"/>
                  </a:rPr>
                  <a:t>     </a:t>
                </a:r>
                <a:r>
                  <a:rPr lang="en-US" sz="2000" b="1" dirty="0" err="1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Cambria" panose="02040503050406030204" pitchFamily="18" charset="0"/>
                  </a:rPr>
                  <a:t>M</a:t>
                </a:r>
                <a:r>
                  <a:rPr lang="en-US" sz="2000" b="1" baseline="-25000" dirty="0" err="1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Cambria" panose="02040503050406030204" pitchFamily="18" charset="0"/>
                  </a:rPr>
                  <a:t>max</a:t>
                </a:r>
                <a:r>
                  <a:rPr lang="en-US" sz="2000" b="1" dirty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000" b="1" i="1">
                                <a:solidFill>
                                  <a:schemeClr val="tx2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1" i="1">
                                <a:solidFill>
                                  <a:schemeClr val="tx2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000" b="1" i="1">
                                <a:solidFill>
                                  <a:schemeClr val="tx2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  <m:sub>
                            <m:r>
                              <a:rPr lang="en-US" sz="2000" b="1" i="1">
                                <a:solidFill>
                                  <a:schemeClr val="tx2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𝒖</m:t>
                            </m:r>
                          </m:sub>
                        </m:sSub>
                        <m:r>
                          <a:rPr lang="en-US" sz="2000" b="1" i="1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)(</m:t>
                        </m:r>
                        <m:sSup>
                          <m:sSupPr>
                            <m:ctrlPr>
                              <a:rPr lang="en-US" sz="2000" b="1" i="1">
                                <a:solidFill>
                                  <a:schemeClr val="tx2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000" b="1" i="1">
                                <a:solidFill>
                                  <a:schemeClr val="tx2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𝒍</m:t>
                            </m:r>
                          </m:e>
                          <m:sup>
                            <m:r>
                              <a:rPr lang="en-US" sz="2000" b="1" i="1">
                                <a:solidFill>
                                  <a:schemeClr val="tx2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2000" b="1" i="1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sz="2000" b="1" i="1" smtClean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en-US" sz="2000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Cambria" panose="02040503050406030204" pitchFamily="18" charset="0"/>
                  </a:rPr>
                  <a:t> </a:t>
                </a:r>
                <a:r>
                  <a:rPr lang="en-US" sz="2000" dirty="0" smtClean="0">
                    <a:solidFill>
                      <a:schemeClr val="bg1">
                        <a:lumMod val="75000"/>
                      </a:schemeClr>
                    </a:solidFill>
                    <a:latin typeface="Cambria" panose="02040503050406030204" pitchFamily="18" charset="0"/>
                  </a:rPr>
                  <a:t> |  fixed-fixed</a:t>
                </a:r>
                <a:endParaRPr lang="en-US" sz="2000" dirty="0">
                  <a:solidFill>
                    <a:schemeClr val="bg1">
                      <a:lumMod val="75000"/>
                    </a:schemeClr>
                  </a:solidFill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6516" y="1229162"/>
                <a:ext cx="3929383" cy="4954946"/>
              </a:xfrm>
              <a:prstGeom prst="rect">
                <a:avLst/>
              </a:prstGeom>
              <a:blipFill rotWithShape="0">
                <a:blip r:embed="rId4"/>
                <a:stretch>
                  <a:fillRect l="-310" t="-739" r="-17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/>
          <p:cNvSpPr txBox="1"/>
          <p:nvPr/>
        </p:nvSpPr>
        <p:spPr>
          <a:xfrm>
            <a:off x="4610816" y="629508"/>
            <a:ext cx="4380784" cy="5423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en-US" sz="2800" b="1" dirty="0" smtClean="0">
                <a:solidFill>
                  <a:srgbClr val="FC2C2C"/>
                </a:solidFill>
                <a:latin typeface="Cambria" panose="02040503050406030204" pitchFamily="18" charset="0"/>
              </a:rPr>
              <a:t>Applicable Equations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3068548"/>
              </p:ext>
            </p:extLst>
          </p:nvPr>
        </p:nvGraphicFramePr>
        <p:xfrm>
          <a:off x="18745200" y="1084860"/>
          <a:ext cx="8305800" cy="4336801"/>
        </p:xfrm>
        <a:graphic>
          <a:graphicData uri="http://schemas.openxmlformats.org/drawingml/2006/table">
            <a:tbl>
              <a:tblPr firstRow="1" firstCol="1" bandRow="1"/>
              <a:tblGrid>
                <a:gridCol w="3397826"/>
                <a:gridCol w="2453986"/>
                <a:gridCol w="2453988"/>
              </a:tblGrid>
              <a:tr h="389430"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smtClean="0">
                          <a:solidFill>
                            <a:srgbClr val="FC2C2C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Dead,</a:t>
                      </a:r>
                      <a:r>
                        <a:rPr lang="en-US" sz="2800" b="1" baseline="0" dirty="0" smtClean="0">
                          <a:solidFill>
                            <a:srgbClr val="FC2C2C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Live, and Snow Loads</a:t>
                      </a:r>
                      <a:endParaRPr lang="en-US" sz="2800" b="1" dirty="0">
                        <a:solidFill>
                          <a:srgbClr val="FC2C2C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  <a:tr h="31157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Item</a:t>
                      </a:r>
                      <a:endParaRPr lang="en-US" sz="24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Built-Up Roof</a:t>
                      </a:r>
                      <a:endParaRPr lang="en-US" sz="24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smtClean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GroRoof</a:t>
                      </a:r>
                      <a:r>
                        <a:rPr lang="en-US" sz="2400" b="1" baseline="30000" smtClean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TM</a:t>
                      </a:r>
                      <a:endParaRPr lang="en-US" sz="24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</a:tr>
              <a:tr h="31157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Steel Beam Self Weight</a:t>
                      </a:r>
                      <a:endParaRPr lang="en-US" sz="24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 </a:t>
                      </a:r>
                      <a:r>
                        <a:rPr lang="en-US" sz="2400" dirty="0" err="1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psf</a:t>
                      </a:r>
                      <a:endParaRPr lang="en-US" sz="24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 </a:t>
                      </a:r>
                      <a:r>
                        <a:rPr lang="en-US" sz="2400" dirty="0" err="1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psf</a:t>
                      </a:r>
                      <a:endParaRPr lang="en-US" sz="24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1157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Metal Deck</a:t>
                      </a:r>
                      <a:endParaRPr lang="en-US" sz="24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</a:t>
                      </a:r>
                      <a:r>
                        <a:rPr lang="en-US" sz="2400" dirty="0" err="1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psf</a:t>
                      </a:r>
                      <a:r>
                        <a:rPr lang="en-US" sz="2400" dirty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4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</a:t>
                      </a:r>
                      <a:r>
                        <a:rPr lang="en-US" sz="2400" dirty="0" err="1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psf</a:t>
                      </a:r>
                      <a:endParaRPr lang="en-US" sz="24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1157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5” Rigid Insulation</a:t>
                      </a:r>
                      <a:endParaRPr lang="en-US" sz="24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</a:t>
                      </a:r>
                      <a:r>
                        <a:rPr lang="en-US" sz="2400" dirty="0" err="1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psf</a:t>
                      </a:r>
                      <a:endParaRPr lang="en-US" sz="24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</a:t>
                      </a:r>
                      <a:r>
                        <a:rPr lang="en-US" sz="2400" dirty="0" err="1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psf</a:t>
                      </a:r>
                      <a:endParaRPr lang="en-US" sz="24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1157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M,E,F,P</a:t>
                      </a:r>
                      <a:endParaRPr lang="en-US" sz="24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 </a:t>
                      </a:r>
                      <a:r>
                        <a:rPr lang="en-US" sz="2400" dirty="0" err="1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psf</a:t>
                      </a:r>
                      <a:endParaRPr lang="en-US" sz="24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 </a:t>
                      </a:r>
                      <a:r>
                        <a:rPr lang="en-US" sz="2400" dirty="0" err="1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psf</a:t>
                      </a:r>
                      <a:endParaRPr lang="en-US" sz="24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1157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Ceiling</a:t>
                      </a:r>
                      <a:endParaRPr lang="en-US" sz="24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</a:t>
                      </a:r>
                      <a:r>
                        <a:rPr lang="en-US" sz="2400" dirty="0" err="1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psf</a:t>
                      </a:r>
                      <a:endParaRPr lang="en-US" sz="24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</a:t>
                      </a:r>
                      <a:r>
                        <a:rPr lang="en-US" sz="2400" dirty="0" err="1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psf</a:t>
                      </a:r>
                      <a:endParaRPr lang="en-US" sz="24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1157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 ½” GroRoof</a:t>
                      </a:r>
                      <a:r>
                        <a:rPr lang="en-US" sz="2400" baseline="3000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TM</a:t>
                      </a:r>
                      <a:endParaRPr lang="en-US" sz="24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24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 </a:t>
                      </a:r>
                      <a:r>
                        <a:rPr lang="en-US" sz="2400" dirty="0" err="1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psf</a:t>
                      </a:r>
                      <a:endParaRPr lang="en-US" sz="24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1157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Total Dead Load</a:t>
                      </a:r>
                      <a:endParaRPr lang="en-US" sz="24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 psf</a:t>
                      </a:r>
                      <a:endParaRPr lang="en-US" sz="24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58 </a:t>
                      </a:r>
                      <a:r>
                        <a:rPr lang="en-US" sz="2400" b="1" dirty="0" err="1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psf</a:t>
                      </a:r>
                      <a:endParaRPr lang="en-US" sz="24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31157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Total Roof Live Load</a:t>
                      </a:r>
                      <a:endParaRPr lang="en-US" sz="24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 </a:t>
                      </a:r>
                      <a:r>
                        <a:rPr lang="en-US" sz="2400" b="1" dirty="0" err="1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psf</a:t>
                      </a:r>
                      <a:endParaRPr lang="en-US" sz="24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 </a:t>
                      </a:r>
                      <a:r>
                        <a:rPr lang="en-US" sz="2400" b="1" dirty="0" err="1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psf</a:t>
                      </a:r>
                      <a:endParaRPr lang="en-US" sz="24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31157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Total Snow Load </a:t>
                      </a:r>
                      <a:endParaRPr lang="en-US" sz="24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 </a:t>
                      </a:r>
                      <a:r>
                        <a:rPr lang="en-US" sz="2400" b="1" dirty="0" err="1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psf</a:t>
                      </a:r>
                      <a:endParaRPr lang="en-US" sz="24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 </a:t>
                      </a:r>
                      <a:r>
                        <a:rPr lang="en-US" sz="2400" b="1" dirty="0" err="1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psf</a:t>
                      </a:r>
                      <a:endParaRPr lang="en-US" sz="24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1069986"/>
              </p:ext>
            </p:extLst>
          </p:nvPr>
        </p:nvGraphicFramePr>
        <p:xfrm>
          <a:off x="18745200" y="1229162"/>
          <a:ext cx="8305799" cy="4066804"/>
        </p:xfrm>
        <a:graphic>
          <a:graphicData uri="http://schemas.openxmlformats.org/drawingml/2006/table">
            <a:tbl>
              <a:tblPr firstRow="1" firstCol="1" bandRow="1"/>
              <a:tblGrid>
                <a:gridCol w="1358828"/>
                <a:gridCol w="1438565"/>
                <a:gridCol w="1438565"/>
                <a:gridCol w="1358828"/>
                <a:gridCol w="1438565"/>
                <a:gridCol w="1272448"/>
              </a:tblGrid>
              <a:tr h="418397">
                <a:tc gridSpan="6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>
                          <a:solidFill>
                            <a:srgbClr val="FC2C2C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Beam</a:t>
                      </a:r>
                      <a:r>
                        <a:rPr lang="en-US" sz="2800" b="1" baseline="0" dirty="0" smtClean="0">
                          <a:solidFill>
                            <a:srgbClr val="FC2C2C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and Girder Analysis</a:t>
                      </a:r>
                      <a:endParaRPr lang="en-US" sz="2800" b="1" dirty="0" smtClean="0">
                        <a:solidFill>
                          <a:srgbClr val="FC2C2C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  <a:tr h="72204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Shear</a:t>
                      </a:r>
                      <a:endParaRPr lang="en-US" sz="20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Max. Shear</a:t>
                      </a:r>
                      <a:endParaRPr lang="en-US" sz="20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Moment</a:t>
                      </a:r>
                      <a:endParaRPr lang="en-US" sz="20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Max. Moment</a:t>
                      </a:r>
                      <a:endParaRPr lang="en-US" sz="20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Pass/Fail</a:t>
                      </a:r>
                      <a:endParaRPr lang="en-US" sz="20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  <a:tr h="361024">
                <a:tc gridSpan="6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Beams</a:t>
                      </a:r>
                      <a:endParaRPr lang="en-US" sz="20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6102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W12x16</a:t>
                      </a:r>
                      <a:endParaRPr lang="en-US" sz="2000" b="1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7.44 k</a:t>
                      </a:r>
                      <a:endParaRPr lang="en-US" sz="20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79.2 k</a:t>
                      </a:r>
                      <a:endParaRPr lang="en-US" sz="20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44.3 k-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ft</a:t>
                      </a:r>
                      <a:endParaRPr lang="en-US" sz="20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75.4 k-ft</a:t>
                      </a:r>
                      <a:endParaRPr lang="en-US" sz="20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Pass</a:t>
                      </a:r>
                      <a:endParaRPr lang="en-US" sz="20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</a:tr>
              <a:tr h="36102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W14x22</a:t>
                      </a:r>
                      <a:endParaRPr lang="en-US" sz="2000" b="1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7.44 k</a:t>
                      </a:r>
                      <a:endParaRPr lang="en-US" sz="20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94.9 k</a:t>
                      </a:r>
                      <a:endParaRPr lang="en-US" sz="20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44.3 k-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ft</a:t>
                      </a:r>
                      <a:endParaRPr lang="en-US" sz="20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125 k-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ft</a:t>
                      </a:r>
                      <a:endParaRPr lang="en-US" sz="20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Pass</a:t>
                      </a:r>
                      <a:endParaRPr lang="en-US" sz="20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</a:tr>
              <a:tr h="36102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W18x35</a:t>
                      </a:r>
                      <a:endParaRPr lang="en-US" sz="2000" b="1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7.44 k</a:t>
                      </a:r>
                      <a:endParaRPr lang="en-US" sz="20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159 k</a:t>
                      </a:r>
                      <a:endParaRPr lang="en-US" sz="20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29.45 k-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ft</a:t>
                      </a:r>
                      <a:endParaRPr lang="en-US" sz="20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249 k-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ft</a:t>
                      </a:r>
                      <a:endParaRPr lang="en-US" sz="20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Pass</a:t>
                      </a:r>
                      <a:endParaRPr lang="en-US" sz="20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</a:tr>
              <a:tr h="36102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W21x50</a:t>
                      </a:r>
                      <a:endParaRPr lang="en-US" sz="2000" b="1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7.44 k</a:t>
                      </a:r>
                      <a:endParaRPr lang="en-US" sz="20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237 k</a:t>
                      </a:r>
                      <a:endParaRPr lang="en-US" sz="20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29.45 k-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ft</a:t>
                      </a:r>
                      <a:endParaRPr lang="en-US" sz="20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413 k-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ft</a:t>
                      </a:r>
                      <a:endParaRPr lang="en-US" sz="20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Pass</a:t>
                      </a:r>
                      <a:endParaRPr lang="en-US" sz="20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</a:tr>
              <a:tr h="361024">
                <a:tc gridSpan="6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Girders</a:t>
                      </a:r>
                      <a:endParaRPr lang="en-US" sz="20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6102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W33x130</a:t>
                      </a:r>
                      <a:endParaRPr lang="en-US" sz="2000" b="1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31.66 k</a:t>
                      </a:r>
                      <a:endParaRPr lang="en-US" sz="20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576 k</a:t>
                      </a:r>
                      <a:endParaRPr lang="en-US" sz="20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378.37 k-ft</a:t>
                      </a:r>
                      <a:endParaRPr lang="en-US" sz="20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1750 k-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ft</a:t>
                      </a:r>
                      <a:endParaRPr lang="en-US" sz="20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Pass</a:t>
                      </a:r>
                      <a:endParaRPr lang="en-US" sz="20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</a:tr>
              <a:tr h="36102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W36x361</a:t>
                      </a:r>
                      <a:endParaRPr lang="en-US" sz="2000" b="1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63.32 k</a:t>
                      </a:r>
                      <a:endParaRPr lang="en-US" sz="20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1280 k</a:t>
                      </a:r>
                      <a:endParaRPr lang="en-US" sz="20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756.74 k-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ft</a:t>
                      </a:r>
                      <a:endParaRPr lang="en-US" sz="20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5810 k-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ft</a:t>
                      </a:r>
                      <a:endParaRPr lang="en-US" sz="20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Pass</a:t>
                      </a:r>
                      <a:endParaRPr lang="en-US" sz="20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1024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-1" y="0"/>
            <a:ext cx="4251011" cy="68580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95000"/>
                  <a:lumOff val="5000"/>
                </a:schemeClr>
              </a:gs>
              <a:gs pos="23000">
                <a:schemeClr val="tx1">
                  <a:lumMod val="85000"/>
                  <a:lumOff val="15000"/>
                </a:schemeClr>
              </a:gs>
              <a:gs pos="69000">
                <a:schemeClr val="tx1">
                  <a:lumMod val="85000"/>
                  <a:lumOff val="15000"/>
                </a:schemeClr>
              </a:gs>
              <a:gs pos="97000">
                <a:schemeClr val="tx1">
                  <a:lumMod val="75000"/>
                  <a:lumOff val="2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9567862" y="213237"/>
            <a:ext cx="8186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C2C2C"/>
                </a:solidFill>
                <a:latin typeface="Cambria" panose="02040503050406030204" pitchFamily="18" charset="0"/>
                <a:cs typeface="Helvetica" panose="020B0604020202020204" pitchFamily="34" charset="0"/>
              </a:rPr>
              <a:t>Mechanical Breadth</a:t>
            </a:r>
            <a:endParaRPr lang="en-US" sz="3600" b="1" dirty="0">
              <a:solidFill>
                <a:srgbClr val="FC2C2C"/>
              </a:solidFill>
              <a:latin typeface="Cambria" panose="02040503050406030204" pitchFamily="18" charset="0"/>
              <a:cs typeface="Helvetica" panose="020B0604020202020204" pitchFamily="34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 flipH="1">
            <a:off x="0" y="0"/>
            <a:ext cx="27432000" cy="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4251010" y="6629400"/>
            <a:ext cx="23180990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4251010" y="6477000"/>
            <a:ext cx="23180990" cy="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6200" y="945611"/>
            <a:ext cx="4800600" cy="541686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  <a:latin typeface="Cambria" panose="02040503050406030204" pitchFamily="18" charset="0"/>
                <a:cs typeface="Helvetica" panose="020B0604020202020204" pitchFamily="34" charset="0"/>
              </a:rPr>
              <a:t>Project Overview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  <a:latin typeface="Cambria" panose="02040503050406030204" pitchFamily="18" charset="0"/>
                <a:cs typeface="Helvetica" panose="020B0604020202020204" pitchFamily="34" charset="0"/>
              </a:rPr>
              <a:t>Conceptual Energy Modeling</a:t>
            </a:r>
          </a:p>
          <a:p>
            <a:pPr>
              <a:lnSpc>
                <a:spcPct val="150000"/>
              </a:lnSpc>
            </a:pPr>
            <a:r>
              <a:rPr lang="en-US" sz="2400" b="1" u="sng" dirty="0" smtClean="0">
                <a:solidFill>
                  <a:schemeClr val="bg1"/>
                </a:solidFill>
                <a:latin typeface="Cambria" panose="02040503050406030204" pitchFamily="18" charset="0"/>
                <a:cs typeface="Helvetica" panose="020B0604020202020204" pitchFamily="34" charset="0"/>
              </a:rPr>
              <a:t>Green Roof Implementation</a:t>
            </a:r>
          </a:p>
          <a:p>
            <a:pPr lvl="1"/>
            <a:r>
              <a:rPr lang="en-US" sz="2400" dirty="0" smtClean="0">
                <a:solidFill>
                  <a:prstClr val="white"/>
                </a:solidFill>
                <a:latin typeface="Cambria" panose="02040503050406030204" pitchFamily="18" charset="0"/>
                <a:cs typeface="Helvetica" panose="020B0604020202020204" pitchFamily="34" charset="0"/>
              </a:rPr>
              <a:t>Proposed Design</a:t>
            </a:r>
            <a:endParaRPr lang="en-US" sz="2400" dirty="0">
              <a:solidFill>
                <a:prstClr val="white"/>
              </a:solidFill>
              <a:latin typeface="Cambria" panose="02040503050406030204" pitchFamily="18" charset="0"/>
              <a:cs typeface="Helvetica" panose="020B0604020202020204" pitchFamily="34" charset="0"/>
            </a:endParaRPr>
          </a:p>
          <a:p>
            <a:pPr lvl="1"/>
            <a:r>
              <a:rPr 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mbria" panose="02040503050406030204" pitchFamily="18" charset="0"/>
                <a:cs typeface="Helvetica" panose="020B0604020202020204" pitchFamily="34" charset="0"/>
              </a:rPr>
              <a:t>Breadth Analyses</a:t>
            </a:r>
            <a:endParaRPr lang="en-US" sz="2400" b="1" dirty="0">
              <a:solidFill>
                <a:schemeClr val="tx2">
                  <a:lumMod val="60000"/>
                  <a:lumOff val="40000"/>
                </a:schemeClr>
              </a:solidFill>
              <a:latin typeface="Cambria" panose="02040503050406030204" pitchFamily="18" charset="0"/>
              <a:cs typeface="Helvetica" panose="020B0604020202020204" pitchFamily="34" charset="0"/>
            </a:endParaRPr>
          </a:p>
          <a:p>
            <a:pPr lvl="1"/>
            <a:r>
              <a:rPr lang="en-US" sz="2400" dirty="0" smtClean="0">
                <a:solidFill>
                  <a:schemeClr val="bg1"/>
                </a:solidFill>
                <a:latin typeface="Cambria" panose="02040503050406030204" pitchFamily="18" charset="0"/>
                <a:cs typeface="Helvetica" panose="020B0604020202020204" pitchFamily="34" charset="0"/>
              </a:rPr>
              <a:t>Lifecycle Cost Analysis</a:t>
            </a:r>
          </a:p>
          <a:p>
            <a:pPr lvl="1"/>
            <a:r>
              <a:rPr lang="en-US" sz="2400" dirty="0" smtClean="0">
                <a:solidFill>
                  <a:schemeClr val="bg1"/>
                </a:solidFill>
                <a:latin typeface="Cambria" panose="02040503050406030204" pitchFamily="18" charset="0"/>
                <a:cs typeface="Helvetica" panose="020B0604020202020204" pitchFamily="34" charset="0"/>
              </a:rPr>
              <a:t>Recommendation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  <a:latin typeface="Cambria" panose="02040503050406030204" pitchFamily="18" charset="0"/>
                <a:cs typeface="Helvetica" panose="020B0604020202020204" pitchFamily="34" charset="0"/>
              </a:rPr>
              <a:t>On-Site Renewable Energy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  <a:latin typeface="Cambria" panose="02040503050406030204" pitchFamily="18" charset="0"/>
                <a:cs typeface="Helvetica" panose="020B0604020202020204" pitchFamily="34" charset="0"/>
              </a:rPr>
              <a:t>Advanced Lighting Controls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  <a:latin typeface="Cambria" panose="02040503050406030204" pitchFamily="18" charset="0"/>
                <a:cs typeface="Helvetica" panose="020B0604020202020204" pitchFamily="34" charset="0"/>
              </a:rPr>
              <a:t>Conclusion</a:t>
            </a:r>
          </a:p>
          <a:p>
            <a:endParaRPr lang="en-US" dirty="0" smtClean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sz="2400" dirty="0" smtClean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10668000" y="886141"/>
            <a:ext cx="5943600" cy="0"/>
          </a:xfrm>
          <a:prstGeom prst="line">
            <a:avLst/>
          </a:prstGeom>
          <a:ln w="31750">
            <a:solidFill>
              <a:srgbClr val="FC2C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343400" y="-152400"/>
            <a:ext cx="1" cy="7162800"/>
          </a:xfrm>
          <a:prstGeom prst="line">
            <a:avLst/>
          </a:prstGeom>
          <a:ln w="409575">
            <a:solidFill>
              <a:schemeClr val="accent1">
                <a:lumMod val="75000"/>
              </a:schemeClr>
            </a:solidFill>
            <a:round/>
          </a:ln>
          <a:effectLst>
            <a:softEdge rad="10160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-1" y="6629400"/>
            <a:ext cx="425101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-1" y="6477000"/>
            <a:ext cx="425101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533166" y="1438103"/>
                <a:ext cx="4458434" cy="3674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14000"/>
                  </a:lnSpc>
                </a:pPr>
                <a:r>
                  <a:rPr lang="en-US" sz="2400" b="1" i="1" dirty="0" smtClean="0">
                    <a:solidFill>
                      <a:schemeClr val="bg1">
                        <a:lumMod val="75000"/>
                      </a:schemeClr>
                    </a:solidFill>
                    <a:latin typeface="Cambria" panose="02040503050406030204" pitchFamily="18" charset="0"/>
                  </a:rPr>
                  <a:t>CLTD Method – ASHRAE Ch. 28</a:t>
                </a:r>
              </a:p>
              <a:p>
                <a:pPr algn="ctr">
                  <a:lnSpc>
                    <a:spcPct val="114000"/>
                  </a:lnSpc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US" b="0" i="1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=(</m:t>
                      </m:r>
                      <m:r>
                        <a:rPr lang="en-US" b="0" i="1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en-US" b="0" i="1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)(</m:t>
                      </m:r>
                      <m:r>
                        <a:rPr lang="en-US" b="0" i="1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)(∑</m:t>
                      </m:r>
                      <m:r>
                        <a:rPr lang="en-US" b="0" i="1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𝐶𝐿𝑇𝐷</m:t>
                      </m:r>
                      <m:r>
                        <a:rPr lang="en-US" b="0" i="1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Cambria" panose="02040503050406030204" pitchFamily="18" charset="0"/>
                </a:endParaRPr>
              </a:p>
              <a:p>
                <a:pPr algn="ctr">
                  <a:lnSpc>
                    <a:spcPct val="114000"/>
                  </a:lnSpc>
                </a:pPr>
                <a:r>
                  <a:rPr lang="en-US" sz="2400" b="1" i="1" dirty="0" smtClean="0">
                    <a:solidFill>
                      <a:schemeClr val="bg1">
                        <a:lumMod val="85000"/>
                      </a:schemeClr>
                    </a:solidFill>
                    <a:latin typeface="Cambria" panose="02040503050406030204" pitchFamily="18" charset="0"/>
                  </a:rPr>
                  <a:t>Corrected CLTD</a:t>
                </a:r>
              </a:p>
              <a:p>
                <a:pPr algn="ctr">
                  <a:lnSpc>
                    <a:spcPct val="114000"/>
                  </a:lnSpc>
                  <a:spcAft>
                    <a:spcPts val="600"/>
                  </a:spcAft>
                </a:pPr>
                <a:r>
                  <a:rPr lang="en-US" i="1" dirty="0" err="1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Cambria" panose="02040503050406030204" pitchFamily="18" charset="0"/>
                  </a:rPr>
                  <a:t>CLTD</a:t>
                </a:r>
                <a:r>
                  <a:rPr lang="en-US" i="1" baseline="-25000" dirty="0" err="1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Cambria" panose="02040503050406030204" pitchFamily="18" charset="0"/>
                  </a:rPr>
                  <a:t>corr</a:t>
                </a:r>
                <a:r>
                  <a:rPr lang="en-US" i="1" baseline="-2500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Cambria" panose="02040503050406030204" pitchFamily="18" charset="0"/>
                  </a:rPr>
                  <a:t> </a:t>
                </a:r>
                <a:r>
                  <a:rPr lang="en-US" i="1" dirty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Cambria" panose="02040503050406030204" pitchFamily="18" charset="0"/>
                  </a:rPr>
                  <a:t>= CLTD + (78-t</a:t>
                </a:r>
                <a:r>
                  <a:rPr lang="en-US" i="1" baseline="-2500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Cambria" panose="02040503050406030204" pitchFamily="18" charset="0"/>
                  </a:rPr>
                  <a:t>r</a:t>
                </a:r>
                <a:r>
                  <a:rPr lang="en-US" i="1" dirty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Cambria" panose="02040503050406030204" pitchFamily="18" charset="0"/>
                  </a:rPr>
                  <a:t>) + (</a:t>
                </a:r>
                <a:r>
                  <a:rPr lang="en-US" b="1" i="1" dirty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Cambria" panose="02040503050406030204" pitchFamily="18" charset="0"/>
                  </a:rPr>
                  <a:t>t</a:t>
                </a:r>
                <a:r>
                  <a:rPr lang="en-US" b="1" i="1" baseline="-2500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Cambria" panose="02040503050406030204" pitchFamily="18" charset="0"/>
                  </a:rPr>
                  <a:t>m</a:t>
                </a:r>
                <a:r>
                  <a:rPr lang="en-US" b="1" i="1" dirty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Cambria" panose="02040503050406030204" pitchFamily="18" charset="0"/>
                  </a:rPr>
                  <a:t>-85</a:t>
                </a:r>
                <a:r>
                  <a:rPr lang="en-US" b="1" i="1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Cambria" panose="02040503050406030204" pitchFamily="18" charset="0"/>
                  </a:rPr>
                  <a:t>)</a:t>
                </a:r>
                <a:r>
                  <a:rPr lang="en-US" sz="2400" dirty="0">
                    <a:solidFill>
                      <a:schemeClr val="bg1">
                        <a:lumMod val="85000"/>
                      </a:schemeClr>
                    </a:solidFill>
                    <a:latin typeface="Cambria" panose="02040503050406030204" pitchFamily="18" charset="0"/>
                  </a:rPr>
                  <a:t/>
                </a:r>
                <a:br>
                  <a:rPr lang="en-US" sz="2400" dirty="0">
                    <a:solidFill>
                      <a:schemeClr val="bg1">
                        <a:lumMod val="85000"/>
                      </a:schemeClr>
                    </a:solidFill>
                    <a:latin typeface="Cambria" panose="02040503050406030204" pitchFamily="18" charset="0"/>
                  </a:rPr>
                </a:br>
                <a:r>
                  <a:rPr lang="en-US" sz="2000" dirty="0" err="1">
                    <a:solidFill>
                      <a:schemeClr val="bg1">
                        <a:lumMod val="85000"/>
                      </a:schemeClr>
                    </a:solidFill>
                    <a:latin typeface="Cambria" panose="02040503050406030204" pitchFamily="18" charset="0"/>
                  </a:rPr>
                  <a:t>t</a:t>
                </a:r>
                <a:r>
                  <a:rPr lang="en-US" sz="2000" baseline="-25000" dirty="0" err="1">
                    <a:solidFill>
                      <a:schemeClr val="bg1">
                        <a:lumMod val="85000"/>
                      </a:schemeClr>
                    </a:solidFill>
                    <a:latin typeface="Cambria" panose="02040503050406030204" pitchFamily="18" charset="0"/>
                  </a:rPr>
                  <a:t>r</a:t>
                </a:r>
                <a:r>
                  <a:rPr lang="en-US" sz="2000" dirty="0">
                    <a:solidFill>
                      <a:schemeClr val="bg1">
                        <a:lumMod val="85000"/>
                      </a:schemeClr>
                    </a:solidFill>
                    <a:latin typeface="Cambria" panose="02040503050406030204" pitchFamily="18" charset="0"/>
                  </a:rPr>
                  <a:t> = inside temperature (65˚F</a:t>
                </a:r>
                <a:r>
                  <a:rPr lang="en-US" sz="2000" dirty="0" smtClean="0">
                    <a:solidFill>
                      <a:schemeClr val="bg1">
                        <a:lumMod val="85000"/>
                      </a:schemeClr>
                    </a:solidFill>
                    <a:latin typeface="Cambria" panose="02040503050406030204" pitchFamily="18" charset="0"/>
                  </a:rPr>
                  <a:t>)</a:t>
                </a:r>
                <a:r>
                  <a:rPr lang="en-US" sz="2000" dirty="0">
                    <a:solidFill>
                      <a:schemeClr val="bg1">
                        <a:lumMod val="85000"/>
                      </a:schemeClr>
                    </a:solidFill>
                    <a:latin typeface="Cambria" panose="02040503050406030204" pitchFamily="18" charset="0"/>
                  </a:rPr>
                  <a:t/>
                </a:r>
                <a:br>
                  <a:rPr lang="en-US" sz="2000" dirty="0">
                    <a:solidFill>
                      <a:schemeClr val="bg1">
                        <a:lumMod val="85000"/>
                      </a:schemeClr>
                    </a:solidFill>
                    <a:latin typeface="Cambria" panose="02040503050406030204" pitchFamily="18" charset="0"/>
                  </a:rPr>
                </a:br>
                <a:r>
                  <a:rPr lang="en-US" sz="2000" dirty="0">
                    <a:solidFill>
                      <a:schemeClr val="bg1">
                        <a:lumMod val="85000"/>
                      </a:schemeClr>
                    </a:solidFill>
                    <a:latin typeface="Cambria" panose="02040503050406030204" pitchFamily="18" charset="0"/>
                  </a:rPr>
                  <a:t>t</a:t>
                </a:r>
                <a:r>
                  <a:rPr lang="en-US" sz="2000" baseline="-25000" dirty="0">
                    <a:solidFill>
                      <a:schemeClr val="bg1">
                        <a:lumMod val="85000"/>
                      </a:schemeClr>
                    </a:solidFill>
                    <a:latin typeface="Cambria" panose="02040503050406030204" pitchFamily="18" charset="0"/>
                  </a:rPr>
                  <a:t>m</a:t>
                </a:r>
                <a:r>
                  <a:rPr lang="en-US" sz="2000" dirty="0">
                    <a:solidFill>
                      <a:schemeClr val="bg1">
                        <a:lumMod val="85000"/>
                      </a:schemeClr>
                    </a:solidFill>
                    <a:latin typeface="Cambria" panose="02040503050406030204" pitchFamily="18" charset="0"/>
                  </a:rPr>
                  <a:t> = mean outdoor temperature (73˚F</a:t>
                </a:r>
                <a:r>
                  <a:rPr lang="en-US" sz="2000" dirty="0" smtClean="0">
                    <a:solidFill>
                      <a:schemeClr val="bg1">
                        <a:lumMod val="85000"/>
                      </a:schemeClr>
                    </a:solidFill>
                    <a:latin typeface="Cambria" panose="02040503050406030204" pitchFamily="18" charset="0"/>
                  </a:rPr>
                  <a:t>)</a:t>
                </a:r>
              </a:p>
              <a:p>
                <a:pPr algn="ctr">
                  <a:lnSpc>
                    <a:spcPct val="114000"/>
                  </a:lnSpc>
                  <a:spcAft>
                    <a:spcPts val="600"/>
                  </a:spcAft>
                </a:pPr>
                <a:r>
                  <a:rPr lang="en-US" sz="2400" b="1" i="1" dirty="0" smtClean="0">
                    <a:solidFill>
                      <a:schemeClr val="bg1">
                        <a:lumMod val="85000"/>
                      </a:schemeClr>
                    </a:solidFill>
                    <a:latin typeface="Cambria" panose="02040503050406030204" pitchFamily="18" charset="0"/>
                  </a:rPr>
                  <a:t>Energy Efficiency Ratio (EER)</a:t>
                </a:r>
              </a:p>
              <a:p>
                <a:pPr algn="ctr">
                  <a:lnSpc>
                    <a:spcPct val="114000"/>
                  </a:lnSpc>
                  <a:spcAft>
                    <a:spcPts val="600"/>
                  </a:spcAft>
                </a:pPr>
                <a:r>
                  <a:rPr lang="en-US" i="1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Cambria" panose="02040503050406030204" pitchFamily="18" charset="0"/>
                  </a:rPr>
                  <a:t>EER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𝐶𝑜𝑜𝑙𝑖𝑛𝑔</m:t>
                        </m:r>
                        <m:r>
                          <a:rPr lang="en-US" b="0" i="1" smtClean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𝐿𝑜𝑎𝑑</m:t>
                        </m:r>
                        <m:r>
                          <a:rPr lang="en-US" b="0" i="1" smtClean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𝐵𝑇𝑈</m:t>
                        </m:r>
                        <m:r>
                          <a:rPr lang="en-US" b="0" i="1" smtClean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𝐼𝑛𝑝𝑢𝑡</m:t>
                        </m:r>
                        <m:r>
                          <a:rPr lang="en-US" b="0" i="1" smtClean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𝑊𝑎𝑡𝑡𝑠</m:t>
                        </m:r>
                        <m:r>
                          <a:rPr lang="en-US" b="0" i="1" smtClean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(</m:t>
                        </m:r>
                        <m:r>
                          <a:rPr lang="en-US" b="0" i="1" smtClean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  <m:r>
                          <a:rPr lang="en-US" b="0" i="1" smtClean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US" i="1" dirty="0">
                  <a:solidFill>
                    <a:schemeClr val="bg1">
                      <a:lumMod val="85000"/>
                    </a:schemeClr>
                  </a:solidFill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3166" y="1438103"/>
                <a:ext cx="4458434" cy="3674660"/>
              </a:xfrm>
              <a:prstGeom prst="rect">
                <a:avLst/>
              </a:prstGeom>
              <a:blipFill rotWithShape="0">
                <a:blip r:embed="rId3"/>
                <a:stretch>
                  <a:fillRect l="-410" t="-995" r="-1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/>
          <p:cNvSpPr txBox="1"/>
          <p:nvPr/>
        </p:nvSpPr>
        <p:spPr>
          <a:xfrm>
            <a:off x="4610816" y="629508"/>
            <a:ext cx="4380784" cy="5423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en-US" sz="2800" b="1" dirty="0" smtClean="0">
                <a:solidFill>
                  <a:srgbClr val="FC2C2C"/>
                </a:solidFill>
                <a:latin typeface="Cambria" panose="02040503050406030204" pitchFamily="18" charset="0"/>
              </a:rPr>
              <a:t>Applicable Equations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2045829"/>
              </p:ext>
            </p:extLst>
          </p:nvPr>
        </p:nvGraphicFramePr>
        <p:xfrm>
          <a:off x="10525505" y="1371600"/>
          <a:ext cx="6271451" cy="2630368"/>
        </p:xfrm>
        <a:graphic>
          <a:graphicData uri="http://schemas.openxmlformats.org/drawingml/2006/table">
            <a:tbl>
              <a:tblPr firstRow="1" firstCol="1" bandRow="1"/>
              <a:tblGrid>
                <a:gridCol w="5179378"/>
                <a:gridCol w="1092073"/>
              </a:tblGrid>
              <a:tr h="32107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Roofing System Component</a:t>
                      </a:r>
                      <a:endParaRPr lang="en-US" sz="2000" dirty="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R-Value</a:t>
                      </a:r>
                      <a:endParaRPr lang="en-US" sz="2000" dirty="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</a:tr>
              <a:tr h="32917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1 ½” Metal Roof Decking</a:t>
                      </a:r>
                      <a:endParaRPr lang="en-US" sz="20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20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2917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5” Rigid Insulation</a:t>
                      </a:r>
                      <a:endParaRPr lang="en-US" sz="20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en-US" sz="20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2917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½” Insulation Cover Board</a:t>
                      </a:r>
                      <a:endParaRPr lang="en-US" sz="20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.85</a:t>
                      </a:r>
                      <a:endParaRPr lang="en-US" sz="20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2917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Single-Ply Asphalt Waterproofing Membrane</a:t>
                      </a:r>
                      <a:endParaRPr lang="en-US" sz="20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.15</a:t>
                      </a:r>
                      <a:endParaRPr lang="en-US" sz="20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2917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GroRoof</a:t>
                      </a:r>
                      <a:r>
                        <a:rPr lang="en-US" sz="2000" baseline="30000" dirty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TM</a:t>
                      </a:r>
                      <a:r>
                        <a:rPr lang="en-US" sz="2000" dirty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Extensive </a:t>
                      </a:r>
                      <a:r>
                        <a:rPr lang="en-US" sz="2000" dirty="0" smtClean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II Module</a:t>
                      </a:r>
                      <a:endParaRPr lang="en-US" sz="20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0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2917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Total R-Value (∑R)</a:t>
                      </a:r>
                      <a:endParaRPr lang="en-US" sz="20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en-US" sz="20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32917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U-Value (1/∑R)</a:t>
                      </a:r>
                      <a:endParaRPr lang="en-US" sz="20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.0417</a:t>
                      </a:r>
                      <a:endParaRPr lang="en-US" sz="20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943336"/>
              </p:ext>
            </p:extLst>
          </p:nvPr>
        </p:nvGraphicFramePr>
        <p:xfrm>
          <a:off x="10555019" y="4486699"/>
          <a:ext cx="6285181" cy="1252127"/>
        </p:xfrm>
        <a:graphic>
          <a:graphicData uri="http://schemas.openxmlformats.org/drawingml/2006/table">
            <a:tbl>
              <a:tblPr firstRow="1" firstCol="1" bandRow="1"/>
              <a:tblGrid>
                <a:gridCol w="4937461"/>
                <a:gridCol w="1347720"/>
              </a:tblGrid>
              <a:tr h="338932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solidFill>
                            <a:srgbClr val="FC2C2C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CLTD Method Results</a:t>
                      </a:r>
                      <a:endParaRPr lang="en-US" sz="2400" b="1" dirty="0">
                        <a:solidFill>
                          <a:srgbClr val="FC2C2C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161" marR="51161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51161" marR="511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  <a:tr h="5486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Total Daily Cooling Load in BTU</a:t>
                      </a:r>
                      <a:endParaRPr lang="en-US" sz="16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161" marR="51161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194,834 </a:t>
                      </a:r>
                      <a:endParaRPr lang="en-US" sz="16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161" marR="511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Total Annual Cooling Load in BTU (153 days)</a:t>
                      </a:r>
                      <a:endParaRPr lang="en-US" sz="16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161" marR="51161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29,809,677 </a:t>
                      </a:r>
                      <a:endParaRPr lang="en-US" sz="16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161" marR="511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33893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Green Roof Cooling Load Reduction in BTU (60%)</a:t>
                      </a:r>
                      <a:endParaRPr lang="en-US" sz="16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161" marR="51161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17,885,806 </a:t>
                      </a:r>
                      <a:endParaRPr lang="en-US" sz="16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161" marR="511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</a:tr>
            </a:tbl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20669608" y="536402"/>
            <a:ext cx="4380784" cy="5423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en-US" sz="2800" b="1" dirty="0" smtClean="0">
                <a:solidFill>
                  <a:srgbClr val="FC2C2C"/>
                </a:solidFill>
                <a:latin typeface="Cambria" panose="02040503050406030204" pitchFamily="18" charset="0"/>
              </a:rPr>
              <a:t>Energy Savings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19050000" y="1156737"/>
                <a:ext cx="7200899" cy="14458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14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𝑅𝑒𝑑𝑢𝑐𝑒𝑑</m:t>
                          </m:r>
                          <m:r>
                            <a:rPr lang="en-US" sz="2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𝐿𝑜𝑎𝑑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𝐸𝐸𝑅</m:t>
                          </m:r>
                        </m:den>
                      </m:f>
                      <m:r>
                        <a:rPr lang="en-US" sz="2400" b="0" i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17,885,808 </m:t>
                          </m:r>
                          <m:r>
                            <a:rPr lang="en-US" sz="2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𝐵𝑇𝑈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10.9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=1,640 </m:t>
                      </m:r>
                      <m:r>
                        <a:rPr lang="en-US" sz="24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𝑘𝑊h</m:t>
                      </m:r>
                    </m:oMath>
                  </m:oMathPara>
                </a14:m>
                <a:endParaRPr lang="en-US" sz="2400" dirty="0" smtClean="0">
                  <a:solidFill>
                    <a:schemeClr val="bg1">
                      <a:lumMod val="85000"/>
                    </a:schemeClr>
                  </a:solidFill>
                  <a:latin typeface="Cambria" panose="02040503050406030204" pitchFamily="18" charset="0"/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en-US" sz="2400" dirty="0" smtClean="0">
                    <a:solidFill>
                      <a:schemeClr val="bg1">
                        <a:lumMod val="85000"/>
                      </a:schemeClr>
                    </a:solidFill>
                    <a:latin typeface="Cambria" panose="02040503050406030204" pitchFamily="18" charset="0"/>
                  </a:rPr>
                  <a:t>1,640 kWh × $0.09/kWh </a:t>
                </a:r>
                <a:r>
                  <a:rPr lang="en-US" sz="2400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Cambria" panose="02040503050406030204" pitchFamily="18" charset="0"/>
                  </a:rPr>
                  <a:t>= </a:t>
                </a:r>
                <a:r>
                  <a:rPr lang="en-US" sz="2400" b="1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Cambria" panose="02040503050406030204" pitchFamily="18" charset="0"/>
                  </a:rPr>
                  <a:t>$147.68</a:t>
                </a: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00" y="1156737"/>
                <a:ext cx="7200899" cy="1445845"/>
              </a:xfrm>
              <a:prstGeom prst="rect">
                <a:avLst/>
              </a:prstGeom>
              <a:blipFill rotWithShape="0">
                <a:blip r:embed="rId4"/>
                <a:stretch>
                  <a:fillRect b="-37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/>
          <p:cNvSpPr txBox="1"/>
          <p:nvPr/>
        </p:nvSpPr>
        <p:spPr>
          <a:xfrm>
            <a:off x="18821401" y="3145946"/>
            <a:ext cx="8177123" cy="2267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en-US" sz="2800" b="1" dirty="0" smtClean="0">
                <a:solidFill>
                  <a:srgbClr val="FC2C2C"/>
                </a:solidFill>
                <a:latin typeface="Cambria" panose="02040503050406030204" pitchFamily="18" charset="0"/>
              </a:rPr>
              <a:t>Mechanical Breadth Wrap-Up</a:t>
            </a:r>
          </a:p>
          <a:p>
            <a:pPr marL="457200" indent="-4572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  <a:latin typeface="Cambria" panose="02040503050406030204" pitchFamily="18" charset="0"/>
              </a:rPr>
              <a:t>Low cost savings implies an unfavorable payback period</a:t>
            </a:r>
          </a:p>
          <a:p>
            <a:pPr marL="457200" indent="-4572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  <a:latin typeface="Cambria" panose="02040503050406030204" pitchFamily="18" charset="0"/>
              </a:rPr>
              <a:t>CLTD method considers U-Value; excellent thermal performance of original design reduces most solar heat gain on its own</a:t>
            </a:r>
            <a:endParaRPr lang="en-US" sz="2000" dirty="0" smtClean="0">
              <a:solidFill>
                <a:schemeClr val="bg1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7482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9" grpId="0"/>
      <p:bldP spid="3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-1" y="0"/>
            <a:ext cx="4251011" cy="68580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95000"/>
                  <a:lumOff val="5000"/>
                </a:schemeClr>
              </a:gs>
              <a:gs pos="23000">
                <a:schemeClr val="tx1">
                  <a:lumMod val="85000"/>
                  <a:lumOff val="15000"/>
                </a:schemeClr>
              </a:gs>
              <a:gs pos="69000">
                <a:schemeClr val="tx1">
                  <a:lumMod val="85000"/>
                  <a:lumOff val="15000"/>
                </a:schemeClr>
              </a:gs>
              <a:gs pos="97000">
                <a:schemeClr val="tx1">
                  <a:lumMod val="75000"/>
                  <a:lumOff val="2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9567862" y="213237"/>
            <a:ext cx="8186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C2C2C"/>
                </a:solidFill>
                <a:latin typeface="Cambria" panose="02040503050406030204" pitchFamily="18" charset="0"/>
                <a:cs typeface="Helvetica" panose="020B0604020202020204" pitchFamily="34" charset="0"/>
              </a:rPr>
              <a:t>Lifecycle Cost Analysis</a:t>
            </a:r>
            <a:endParaRPr lang="en-US" sz="3600" b="1" dirty="0">
              <a:solidFill>
                <a:srgbClr val="FC2C2C"/>
              </a:solidFill>
              <a:latin typeface="Cambria" panose="02040503050406030204" pitchFamily="18" charset="0"/>
              <a:cs typeface="Helvetica" panose="020B0604020202020204" pitchFamily="34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 flipH="1">
            <a:off x="0" y="0"/>
            <a:ext cx="27432000" cy="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4251010" y="6629400"/>
            <a:ext cx="23180990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4251010" y="6477000"/>
            <a:ext cx="23180990" cy="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6200" y="945611"/>
            <a:ext cx="4800600" cy="541686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  <a:latin typeface="Cambria" panose="02040503050406030204" pitchFamily="18" charset="0"/>
                <a:cs typeface="Helvetica" panose="020B0604020202020204" pitchFamily="34" charset="0"/>
              </a:rPr>
              <a:t>Project Overview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  <a:latin typeface="Cambria" panose="02040503050406030204" pitchFamily="18" charset="0"/>
                <a:cs typeface="Helvetica" panose="020B0604020202020204" pitchFamily="34" charset="0"/>
              </a:rPr>
              <a:t>Conceptual Energy Modeling</a:t>
            </a:r>
          </a:p>
          <a:p>
            <a:pPr>
              <a:lnSpc>
                <a:spcPct val="150000"/>
              </a:lnSpc>
            </a:pPr>
            <a:r>
              <a:rPr lang="en-US" sz="2400" b="1" u="sng" dirty="0" smtClean="0">
                <a:solidFill>
                  <a:schemeClr val="bg1"/>
                </a:solidFill>
                <a:latin typeface="Cambria" panose="02040503050406030204" pitchFamily="18" charset="0"/>
                <a:cs typeface="Helvetica" panose="020B0604020202020204" pitchFamily="34" charset="0"/>
              </a:rPr>
              <a:t>Green Roof Implementation</a:t>
            </a:r>
          </a:p>
          <a:p>
            <a:pPr lvl="1"/>
            <a:r>
              <a:rPr lang="en-US" sz="2400" dirty="0" smtClean="0">
                <a:solidFill>
                  <a:prstClr val="white"/>
                </a:solidFill>
                <a:latin typeface="Cambria" panose="02040503050406030204" pitchFamily="18" charset="0"/>
                <a:cs typeface="Helvetica" panose="020B0604020202020204" pitchFamily="34" charset="0"/>
              </a:rPr>
              <a:t>Proposed Design</a:t>
            </a:r>
            <a:endParaRPr lang="en-US" sz="2400" dirty="0">
              <a:solidFill>
                <a:prstClr val="white"/>
              </a:solidFill>
              <a:latin typeface="Cambria" panose="02040503050406030204" pitchFamily="18" charset="0"/>
              <a:cs typeface="Helvetica" panose="020B0604020202020204" pitchFamily="34" charset="0"/>
            </a:endParaRPr>
          </a:p>
          <a:p>
            <a:pPr lvl="1"/>
            <a:r>
              <a:rPr lang="en-US" sz="2400" dirty="0" smtClean="0">
                <a:solidFill>
                  <a:prstClr val="white"/>
                </a:solidFill>
                <a:latin typeface="Cambria" panose="02040503050406030204" pitchFamily="18" charset="0"/>
                <a:cs typeface="Helvetica" panose="020B0604020202020204" pitchFamily="34" charset="0"/>
              </a:rPr>
              <a:t>Breadth Analyses</a:t>
            </a:r>
            <a:endParaRPr lang="en-US" sz="2400" dirty="0">
              <a:solidFill>
                <a:prstClr val="white"/>
              </a:solidFill>
              <a:latin typeface="Cambria" panose="02040503050406030204" pitchFamily="18" charset="0"/>
              <a:cs typeface="Helvetica" panose="020B0604020202020204" pitchFamily="34" charset="0"/>
            </a:endParaRPr>
          </a:p>
          <a:p>
            <a:pPr lvl="1"/>
            <a:r>
              <a:rPr 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mbria" panose="02040503050406030204" pitchFamily="18" charset="0"/>
                <a:cs typeface="Helvetica" panose="020B0604020202020204" pitchFamily="34" charset="0"/>
              </a:rPr>
              <a:t>Lifecycle Cost Analysis</a:t>
            </a:r>
          </a:p>
          <a:p>
            <a:pPr lvl="1"/>
            <a:r>
              <a:rPr lang="en-US" sz="2400" dirty="0" smtClean="0">
                <a:solidFill>
                  <a:schemeClr val="bg1"/>
                </a:solidFill>
                <a:latin typeface="Cambria" panose="02040503050406030204" pitchFamily="18" charset="0"/>
                <a:cs typeface="Helvetica" panose="020B0604020202020204" pitchFamily="34" charset="0"/>
              </a:rPr>
              <a:t>Recommendation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  <a:latin typeface="Cambria" panose="02040503050406030204" pitchFamily="18" charset="0"/>
                <a:cs typeface="Helvetica" panose="020B0604020202020204" pitchFamily="34" charset="0"/>
              </a:rPr>
              <a:t>On-Site Renewable Energy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  <a:latin typeface="Cambria" panose="02040503050406030204" pitchFamily="18" charset="0"/>
                <a:cs typeface="Helvetica" panose="020B0604020202020204" pitchFamily="34" charset="0"/>
              </a:rPr>
              <a:t>Advanced Lighting Controls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  <a:latin typeface="Cambria" panose="02040503050406030204" pitchFamily="18" charset="0"/>
                <a:cs typeface="Helvetica" panose="020B0604020202020204" pitchFamily="34" charset="0"/>
              </a:rPr>
              <a:t>Conclusion</a:t>
            </a:r>
          </a:p>
          <a:p>
            <a:endParaRPr lang="en-US" dirty="0" smtClean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sz="2400" dirty="0" smtClean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10668000" y="886141"/>
            <a:ext cx="5943600" cy="0"/>
          </a:xfrm>
          <a:prstGeom prst="line">
            <a:avLst/>
          </a:prstGeom>
          <a:ln w="31750">
            <a:solidFill>
              <a:srgbClr val="FC2C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343400" y="-152400"/>
            <a:ext cx="1" cy="7162800"/>
          </a:xfrm>
          <a:prstGeom prst="line">
            <a:avLst/>
          </a:prstGeom>
          <a:ln w="409575">
            <a:solidFill>
              <a:schemeClr val="accent1">
                <a:lumMod val="75000"/>
              </a:schemeClr>
            </a:solidFill>
            <a:round/>
          </a:ln>
          <a:effectLst>
            <a:softEdge rad="10160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-1" y="6629400"/>
            <a:ext cx="425101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-1" y="6477000"/>
            <a:ext cx="425101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20345400" y="3091652"/>
            <a:ext cx="4661281" cy="30043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en-US" sz="2400" b="1" i="1" dirty="0" smtClean="0">
                <a:solidFill>
                  <a:schemeClr val="bg1">
                    <a:lumMod val="75000"/>
                  </a:schemeClr>
                </a:solidFill>
                <a:latin typeface="Cambria" panose="02040503050406030204" pitchFamily="18" charset="0"/>
              </a:rPr>
              <a:t>Energy Savings </a:t>
            </a:r>
          </a:p>
          <a:p>
            <a:pPr algn="ctr">
              <a:lnSpc>
                <a:spcPct val="114000"/>
              </a:lnSpc>
            </a:pP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  <a:latin typeface="Cambria" panose="02040503050406030204" pitchFamily="18" charset="0"/>
              </a:rPr>
              <a:t>     </a:t>
            </a: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mbria" panose="02040503050406030204" pitchFamily="18" charset="0"/>
              </a:rPr>
              <a:t>$147.86 per year</a:t>
            </a:r>
          </a:p>
          <a:p>
            <a:pPr algn="ctr">
              <a:lnSpc>
                <a:spcPct val="114000"/>
              </a:lnSpc>
            </a:pPr>
            <a:r>
              <a:rPr lang="en-US" sz="2400" b="1" i="1" dirty="0" smtClean="0">
                <a:solidFill>
                  <a:schemeClr val="bg1">
                    <a:lumMod val="75000"/>
                  </a:schemeClr>
                </a:solidFill>
                <a:latin typeface="Cambria" panose="02040503050406030204" pitchFamily="18" charset="0"/>
              </a:rPr>
              <a:t>Increased Lifespan Savings</a:t>
            </a:r>
          </a:p>
          <a:p>
            <a:pPr algn="ctr">
              <a:lnSpc>
                <a:spcPct val="114000"/>
              </a:lnSpc>
            </a:pPr>
            <a:r>
              <a:rPr lang="en-US" sz="2400" dirty="0">
                <a:solidFill>
                  <a:schemeClr val="bg1">
                    <a:lumMod val="7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  <a:latin typeface="Cambria" panose="02040503050406030204" pitchFamily="18" charset="0"/>
              </a:rPr>
              <a:t>    </a:t>
            </a: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mbria" panose="02040503050406030204" pitchFamily="18" charset="0"/>
              </a:rPr>
              <a:t>$77,688 in the 25</a:t>
            </a:r>
            <a:r>
              <a:rPr lang="en-US" sz="2400" baseline="30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mbria" panose="02040503050406030204" pitchFamily="18" charset="0"/>
              </a:rPr>
              <a:t>th</a:t>
            </a: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mbria" panose="02040503050406030204" pitchFamily="18" charset="0"/>
              </a:rPr>
              <a:t> year</a:t>
            </a:r>
          </a:p>
          <a:p>
            <a:pPr algn="ctr">
              <a:lnSpc>
                <a:spcPct val="114000"/>
              </a:lnSpc>
            </a:pPr>
            <a:r>
              <a:rPr lang="en-US" sz="2400" b="1" i="1" dirty="0" smtClean="0">
                <a:solidFill>
                  <a:schemeClr val="bg1">
                    <a:lumMod val="75000"/>
                  </a:schemeClr>
                </a:solidFill>
                <a:latin typeface="Cambria" panose="02040503050406030204" pitchFamily="18" charset="0"/>
              </a:rPr>
              <a:t>Tax Incentive Savings</a:t>
            </a:r>
          </a:p>
          <a:p>
            <a:pPr algn="ctr">
              <a:lnSpc>
                <a:spcPct val="114000"/>
              </a:lnSpc>
            </a:pP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  <a:latin typeface="Cambria" panose="02040503050406030204" pitchFamily="18" charset="0"/>
              </a:rPr>
              <a:t>     </a:t>
            </a: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mbria" panose="02040503050406030204" pitchFamily="18" charset="0"/>
              </a:rPr>
              <a:t>$50,000 over first 6 years</a:t>
            </a:r>
          </a:p>
          <a:p>
            <a:pPr algn="ctr">
              <a:lnSpc>
                <a:spcPct val="114000"/>
              </a:lnSpc>
            </a:pPr>
            <a:endParaRPr lang="en-US" b="1" dirty="0" smtClean="0">
              <a:solidFill>
                <a:schemeClr val="tx2">
                  <a:lumMod val="60000"/>
                  <a:lumOff val="4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9964401" y="862078"/>
            <a:ext cx="6096001" cy="1846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en-US" sz="2800" b="1" dirty="0" smtClean="0">
                <a:solidFill>
                  <a:srgbClr val="FC2C2C"/>
                </a:solidFill>
                <a:latin typeface="Cambria" panose="02040503050406030204" pitchFamily="18" charset="0"/>
              </a:rPr>
              <a:t>Up-Front Cost Estimate</a:t>
            </a:r>
            <a:endParaRPr lang="en-US" sz="3200" b="1" dirty="0" smtClean="0">
              <a:solidFill>
                <a:srgbClr val="FC2C2C"/>
              </a:solidFill>
              <a:latin typeface="Cambria" panose="02040503050406030204" pitchFamily="18" charset="0"/>
            </a:endParaRPr>
          </a:p>
          <a:p>
            <a:pPr marL="457200" indent="-4572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  <a:latin typeface="Cambria" panose="02040503050406030204" pitchFamily="18" charset="0"/>
              </a:rPr>
              <a:t>4.5” </a:t>
            </a:r>
            <a:r>
              <a:rPr lang="en-US" sz="2400" dirty="0" err="1" smtClean="0">
                <a:solidFill>
                  <a:schemeClr val="bg1">
                    <a:lumMod val="75000"/>
                  </a:schemeClr>
                </a:solidFill>
                <a:latin typeface="Cambria" panose="02040503050406030204" pitchFamily="18" charset="0"/>
              </a:rPr>
              <a:t>GroRoof</a:t>
            </a: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  <a:latin typeface="Cambria" panose="02040503050406030204" pitchFamily="18" charset="0"/>
              </a:rPr>
              <a:t> Installed Cost per SF: $19.00</a:t>
            </a:r>
          </a:p>
          <a:p>
            <a:pPr marL="457200" indent="-4572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2400" dirty="0" err="1" smtClean="0">
                <a:solidFill>
                  <a:schemeClr val="bg1">
                    <a:lumMod val="75000"/>
                  </a:schemeClr>
                </a:solidFill>
                <a:latin typeface="Cambria" panose="02040503050406030204" pitchFamily="18" charset="0"/>
              </a:rPr>
              <a:t>GroRoof</a:t>
            </a: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  <a:latin typeface="Cambria" panose="02040503050406030204" pitchFamily="18" charset="0"/>
              </a:rPr>
              <a:t> Area: 5,855 SF</a:t>
            </a:r>
          </a:p>
          <a:p>
            <a:pPr marL="457200" indent="-4572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  <a:latin typeface="Cambria" panose="02040503050406030204" pitchFamily="18" charset="0"/>
              </a:rPr>
              <a:t>Total Up-Front Cost</a:t>
            </a: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mbria" panose="02040503050406030204" pitchFamily="18" charset="0"/>
              </a:rPr>
              <a:t>: </a:t>
            </a:r>
            <a:r>
              <a:rPr 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mbria" panose="02040503050406030204" pitchFamily="18" charset="0"/>
              </a:rPr>
              <a:t>$111,245</a:t>
            </a:r>
          </a:p>
        </p:txBody>
      </p:sp>
      <p:graphicFrame>
        <p:nvGraphicFramePr>
          <p:cNvPr id="23" name="Chart 22"/>
          <p:cNvGraphicFramePr/>
          <p:nvPr>
            <p:extLst>
              <p:ext uri="{D42A27DB-BD31-4B8C-83A1-F6EECF244321}">
                <p14:modId xmlns:p14="http://schemas.microsoft.com/office/powerpoint/2010/main" val="3127219765"/>
              </p:ext>
            </p:extLst>
          </p:nvPr>
        </p:nvGraphicFramePr>
        <p:xfrm>
          <a:off x="9739562" y="1321696"/>
          <a:ext cx="7952875" cy="42146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5077115" y="1275770"/>
            <a:ext cx="380018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solidFill>
                  <a:schemeClr val="bg1">
                    <a:lumMod val="85000"/>
                  </a:schemeClr>
                </a:solidFill>
                <a:latin typeface="Cambria" panose="02040503050406030204" pitchFamily="18" charset="0"/>
              </a:rPr>
              <a:t>Payback Period</a:t>
            </a:r>
          </a:p>
          <a:p>
            <a:r>
              <a:rPr lang="en-US" sz="2800" dirty="0">
                <a:solidFill>
                  <a:srgbClr val="FC2C2C"/>
                </a:solidFill>
                <a:latin typeface="Cambria" panose="02040503050406030204" pitchFamily="18" charset="0"/>
              </a:rPr>
              <a:t> </a:t>
            </a:r>
            <a:r>
              <a:rPr lang="en-US" sz="2800" dirty="0" smtClean="0">
                <a:solidFill>
                  <a:srgbClr val="FC2C2C"/>
                </a:solidFill>
                <a:latin typeface="Cambria" panose="02040503050406030204" pitchFamily="18" charset="0"/>
              </a:rPr>
              <a:t>    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mbria" panose="02040503050406030204" pitchFamily="18" charset="0"/>
              </a:rPr>
              <a:t>25 Years</a:t>
            </a:r>
          </a:p>
          <a:p>
            <a:r>
              <a:rPr lang="en-US" sz="2800" b="1" i="1" dirty="0" smtClean="0">
                <a:solidFill>
                  <a:schemeClr val="bg1">
                    <a:lumMod val="85000"/>
                  </a:schemeClr>
                </a:solidFill>
                <a:latin typeface="Cambria" panose="02040503050406030204" pitchFamily="18" charset="0"/>
              </a:rPr>
              <a:t>Return on Investment</a:t>
            </a:r>
          </a:p>
          <a:p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mbria" panose="02040503050406030204" pitchFamily="18" charset="0"/>
              </a:rPr>
              <a:t>    $22,263 (20%)</a:t>
            </a:r>
            <a:endParaRPr lang="en-US" sz="3200" dirty="0" smtClean="0">
              <a:solidFill>
                <a:schemeClr val="tx2">
                  <a:lumMod val="60000"/>
                  <a:lumOff val="4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705349" y="3948053"/>
            <a:ext cx="43053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smtClean="0">
                <a:solidFill>
                  <a:srgbClr val="FC2C2C"/>
                </a:solidFill>
                <a:latin typeface="Cambria" panose="02040503050406030204" pitchFamily="18" charset="0"/>
              </a:rPr>
              <a:t>*Contingent upon the passing of proposed legislation</a:t>
            </a:r>
          </a:p>
        </p:txBody>
      </p:sp>
    </p:spTree>
    <p:extLst>
      <p:ext uri="{BB962C8B-B14F-4D97-AF65-F5344CB8AC3E}">
        <p14:creationId xmlns:p14="http://schemas.microsoft.com/office/powerpoint/2010/main" val="3052366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24" grpId="0" build="allAtOnce"/>
      <p:bldP spid="2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-1" y="0"/>
            <a:ext cx="4251011" cy="68580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95000"/>
                  <a:lumOff val="5000"/>
                </a:schemeClr>
              </a:gs>
              <a:gs pos="23000">
                <a:schemeClr val="tx1">
                  <a:lumMod val="85000"/>
                  <a:lumOff val="15000"/>
                </a:schemeClr>
              </a:gs>
              <a:gs pos="69000">
                <a:schemeClr val="tx1">
                  <a:lumMod val="85000"/>
                  <a:lumOff val="15000"/>
                </a:schemeClr>
              </a:gs>
              <a:gs pos="97000">
                <a:schemeClr val="tx1">
                  <a:lumMod val="75000"/>
                  <a:lumOff val="2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9567862" y="213237"/>
            <a:ext cx="8186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C2C2C"/>
                </a:solidFill>
                <a:latin typeface="Cambria" panose="02040503050406030204" pitchFamily="18" charset="0"/>
                <a:cs typeface="Helvetica" panose="020B0604020202020204" pitchFamily="34" charset="0"/>
              </a:rPr>
              <a:t>Recommendation</a:t>
            </a:r>
            <a:endParaRPr lang="en-US" sz="3600" b="1" dirty="0">
              <a:solidFill>
                <a:srgbClr val="FC2C2C"/>
              </a:solidFill>
              <a:latin typeface="Cambria" panose="02040503050406030204" pitchFamily="18" charset="0"/>
              <a:cs typeface="Helvetica" panose="020B0604020202020204" pitchFamily="34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 flipH="1">
            <a:off x="0" y="0"/>
            <a:ext cx="27432000" cy="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4251010" y="6629400"/>
            <a:ext cx="23180990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4251010" y="6477000"/>
            <a:ext cx="23180990" cy="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6200" y="945611"/>
            <a:ext cx="4800600" cy="541686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  <a:latin typeface="Cambria" panose="02040503050406030204" pitchFamily="18" charset="0"/>
                <a:cs typeface="Helvetica" panose="020B0604020202020204" pitchFamily="34" charset="0"/>
              </a:rPr>
              <a:t>Project Overview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  <a:latin typeface="Cambria" panose="02040503050406030204" pitchFamily="18" charset="0"/>
                <a:cs typeface="Helvetica" panose="020B0604020202020204" pitchFamily="34" charset="0"/>
              </a:rPr>
              <a:t>Conceptual Energy Modeling</a:t>
            </a:r>
          </a:p>
          <a:p>
            <a:pPr>
              <a:lnSpc>
                <a:spcPct val="150000"/>
              </a:lnSpc>
            </a:pPr>
            <a:r>
              <a:rPr lang="en-US" sz="2400" b="1" u="sng" dirty="0" smtClean="0">
                <a:solidFill>
                  <a:schemeClr val="bg1"/>
                </a:solidFill>
                <a:latin typeface="Cambria" panose="02040503050406030204" pitchFamily="18" charset="0"/>
                <a:cs typeface="Helvetica" panose="020B0604020202020204" pitchFamily="34" charset="0"/>
              </a:rPr>
              <a:t>Green Roof Implementation</a:t>
            </a:r>
          </a:p>
          <a:p>
            <a:pPr lvl="1"/>
            <a:r>
              <a:rPr lang="en-US" sz="2400" dirty="0" smtClean="0">
                <a:solidFill>
                  <a:prstClr val="white"/>
                </a:solidFill>
                <a:latin typeface="Cambria" panose="02040503050406030204" pitchFamily="18" charset="0"/>
                <a:cs typeface="Helvetica" panose="020B0604020202020204" pitchFamily="34" charset="0"/>
              </a:rPr>
              <a:t>Proposed Design</a:t>
            </a:r>
            <a:endParaRPr lang="en-US" sz="2400" dirty="0">
              <a:solidFill>
                <a:prstClr val="white"/>
              </a:solidFill>
              <a:latin typeface="Cambria" panose="02040503050406030204" pitchFamily="18" charset="0"/>
              <a:cs typeface="Helvetica" panose="020B0604020202020204" pitchFamily="34" charset="0"/>
            </a:endParaRPr>
          </a:p>
          <a:p>
            <a:pPr lvl="1"/>
            <a:r>
              <a:rPr lang="en-US" sz="2400" dirty="0" smtClean="0">
                <a:solidFill>
                  <a:prstClr val="white"/>
                </a:solidFill>
                <a:latin typeface="Cambria" panose="02040503050406030204" pitchFamily="18" charset="0"/>
                <a:cs typeface="Helvetica" panose="020B0604020202020204" pitchFamily="34" charset="0"/>
              </a:rPr>
              <a:t>Breadth Analyses</a:t>
            </a:r>
            <a:endParaRPr lang="en-US" sz="2400" dirty="0">
              <a:solidFill>
                <a:prstClr val="white"/>
              </a:solidFill>
              <a:latin typeface="Cambria" panose="02040503050406030204" pitchFamily="18" charset="0"/>
              <a:cs typeface="Helvetica" panose="020B0604020202020204" pitchFamily="34" charset="0"/>
            </a:endParaRPr>
          </a:p>
          <a:p>
            <a:pPr lvl="1"/>
            <a:r>
              <a:rPr lang="en-US" sz="2400" dirty="0" smtClean="0">
                <a:solidFill>
                  <a:schemeClr val="bg1"/>
                </a:solidFill>
                <a:latin typeface="Cambria" panose="02040503050406030204" pitchFamily="18" charset="0"/>
                <a:cs typeface="Helvetica" panose="020B0604020202020204" pitchFamily="34" charset="0"/>
              </a:rPr>
              <a:t>Lifecycle Cost Analysis</a:t>
            </a:r>
          </a:p>
          <a:p>
            <a:pPr lvl="1"/>
            <a:r>
              <a:rPr 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mbria" panose="02040503050406030204" pitchFamily="18" charset="0"/>
                <a:cs typeface="Helvetica" panose="020B0604020202020204" pitchFamily="34" charset="0"/>
              </a:rPr>
              <a:t>Recommendation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  <a:latin typeface="Cambria" panose="02040503050406030204" pitchFamily="18" charset="0"/>
                <a:cs typeface="Helvetica" panose="020B0604020202020204" pitchFamily="34" charset="0"/>
              </a:rPr>
              <a:t>On-Site Renewable Energy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  <a:latin typeface="Cambria" panose="02040503050406030204" pitchFamily="18" charset="0"/>
                <a:cs typeface="Helvetica" panose="020B0604020202020204" pitchFamily="34" charset="0"/>
              </a:rPr>
              <a:t>Advanced Lighting Controls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  <a:latin typeface="Cambria" panose="02040503050406030204" pitchFamily="18" charset="0"/>
                <a:cs typeface="Helvetica" panose="020B0604020202020204" pitchFamily="34" charset="0"/>
              </a:rPr>
              <a:t>Conclusion</a:t>
            </a:r>
          </a:p>
          <a:p>
            <a:endParaRPr lang="en-US" dirty="0" smtClean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sz="2400" dirty="0" smtClean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10668000" y="886141"/>
            <a:ext cx="5943600" cy="0"/>
          </a:xfrm>
          <a:prstGeom prst="line">
            <a:avLst/>
          </a:prstGeom>
          <a:ln w="31750">
            <a:solidFill>
              <a:srgbClr val="FC2C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343400" y="-152400"/>
            <a:ext cx="1" cy="7162800"/>
          </a:xfrm>
          <a:prstGeom prst="line">
            <a:avLst/>
          </a:prstGeom>
          <a:ln w="409575">
            <a:solidFill>
              <a:schemeClr val="accent1">
                <a:lumMod val="75000"/>
              </a:schemeClr>
            </a:solidFill>
            <a:round/>
          </a:ln>
          <a:effectLst>
            <a:softEdge rad="10160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-1" y="6629400"/>
            <a:ext cx="425101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-1" y="6477000"/>
            <a:ext cx="425101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18821401" y="1356424"/>
            <a:ext cx="8153399" cy="26886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en-US" sz="2800" b="1" dirty="0" smtClean="0">
                <a:solidFill>
                  <a:srgbClr val="FC2C2C"/>
                </a:solidFill>
                <a:latin typeface="Cambria" panose="02040503050406030204" pitchFamily="18" charset="0"/>
              </a:rPr>
              <a:t>Conclusion:</a:t>
            </a:r>
            <a:endParaRPr lang="en-US" sz="3200" b="1" dirty="0" smtClean="0">
              <a:solidFill>
                <a:srgbClr val="FC2C2C"/>
              </a:solidFill>
              <a:latin typeface="Cambria" panose="02040503050406030204" pitchFamily="18" charset="0"/>
            </a:endParaRPr>
          </a:p>
          <a:p>
            <a:pPr marL="457200" indent="-4572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  <a:latin typeface="Cambria" panose="02040503050406030204" pitchFamily="18" charset="0"/>
              </a:rPr>
              <a:t>Although a 20% ROI, the goal of this analysis was to increase energy efficiency</a:t>
            </a:r>
          </a:p>
          <a:p>
            <a:pPr marL="457200" indent="-4572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  <a:latin typeface="Cambria" panose="02040503050406030204" pitchFamily="18" charset="0"/>
              </a:rPr>
              <a:t>The energy savings are negligible and will not affect LEED® score</a:t>
            </a:r>
          </a:p>
          <a:p>
            <a:pPr marL="457200" indent="-4572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  <a:latin typeface="Cambria" panose="02040503050406030204" pitchFamily="18" charset="0"/>
              </a:rPr>
              <a:t>Owner has two options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9944099" y="1438071"/>
            <a:ext cx="8153399" cy="4442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sz="2800" b="1" dirty="0" smtClean="0">
                <a:solidFill>
                  <a:srgbClr val="FC2C2C"/>
                </a:solidFill>
                <a:latin typeface="Cambria" panose="02040503050406030204" pitchFamily="18" charset="0"/>
              </a:rPr>
              <a:t>Not Recommended</a:t>
            </a:r>
          </a:p>
          <a:p>
            <a:pPr marL="457200" indent="-4572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  <a:latin typeface="Cambria" panose="02040503050406030204" pitchFamily="18" charset="0"/>
              </a:rPr>
              <a:t>Small ROI and unfavorable payback period</a:t>
            </a:r>
          </a:p>
          <a:p>
            <a:pPr marL="457200" indent="-4572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  <a:latin typeface="Cambria" panose="02040503050406030204" pitchFamily="18" charset="0"/>
              </a:rPr>
              <a:t>Low energy savings</a:t>
            </a:r>
          </a:p>
          <a:p>
            <a:pPr marL="457200" indent="-4572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  <a:latin typeface="Cambria" panose="02040503050406030204" pitchFamily="18" charset="0"/>
              </a:rPr>
              <a:t>No affect to LEED®</a:t>
            </a:r>
          </a:p>
          <a:p>
            <a:pPr marL="457200" indent="-457200">
              <a:lnSpc>
                <a:spcPct val="114000"/>
              </a:lnSpc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>
                  <a:lumMod val="75000"/>
                </a:schemeClr>
              </a:solidFill>
              <a:latin typeface="Cambria" panose="02040503050406030204" pitchFamily="18" charset="0"/>
            </a:endParaRPr>
          </a:p>
          <a:p>
            <a:pPr>
              <a:lnSpc>
                <a:spcPct val="114000"/>
              </a:lnSpc>
            </a:pPr>
            <a:r>
              <a:rPr lang="en-US" sz="2800" b="1" dirty="0" smtClean="0">
                <a:solidFill>
                  <a:srgbClr val="FC2C2C"/>
                </a:solidFill>
                <a:latin typeface="Cambria" panose="02040503050406030204" pitchFamily="18" charset="0"/>
              </a:rPr>
              <a:t>Recommended – If Legislation Passes</a:t>
            </a:r>
          </a:p>
          <a:p>
            <a:pPr marL="342900" indent="-3429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  <a:latin typeface="Cambria" panose="02040503050406030204" pitchFamily="18" charset="0"/>
              </a:rPr>
              <a:t>Saves owner from replacing roof in 25 years</a:t>
            </a:r>
          </a:p>
          <a:p>
            <a:pPr marL="342900" indent="-3429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  <a:latin typeface="Cambria" panose="02040503050406030204" pitchFamily="18" charset="0"/>
              </a:rPr>
              <a:t>Depends on if owner is willing to invest</a:t>
            </a:r>
          </a:p>
          <a:p>
            <a:pPr marL="342900" indent="-3429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  <a:latin typeface="Cambria" panose="02040503050406030204" pitchFamily="18" charset="0"/>
              </a:rPr>
              <a:t>Investment could profit owner approx. $20,000 by increasing lifespan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0399" y="1137985"/>
            <a:ext cx="3513441" cy="4123037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2508065" y="4803771"/>
            <a:ext cx="81867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mbria" panose="02040503050406030204" pitchFamily="18" charset="0"/>
                <a:cs typeface="Helvetica" panose="020B0604020202020204" pitchFamily="34" charset="0"/>
              </a:rPr>
              <a:t>Final Recommendation</a:t>
            </a:r>
            <a:endParaRPr lang="en-US" sz="2400" b="1" dirty="0">
              <a:solidFill>
                <a:schemeClr val="tx2">
                  <a:lumMod val="60000"/>
                  <a:lumOff val="40000"/>
                </a:schemeClr>
              </a:solidFill>
              <a:latin typeface="Cambria" panose="02040503050406030204" pitchFamily="18" charset="0"/>
              <a:cs typeface="Helvetica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0581" y="1700193"/>
            <a:ext cx="2841457" cy="28414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4413" y="1630770"/>
            <a:ext cx="2874978" cy="2874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7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3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3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5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5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12"/>
          <p:cNvSpPr txBox="1">
            <a:spLocks noChangeArrowheads="1"/>
          </p:cNvSpPr>
          <p:nvPr/>
        </p:nvSpPr>
        <p:spPr bwMode="auto">
          <a:xfrm>
            <a:off x="9144000" y="2363788"/>
            <a:ext cx="91440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4000" b="1" dirty="0" smtClean="0">
                <a:solidFill>
                  <a:srgbClr val="FC2C2C"/>
                </a:solidFill>
                <a:latin typeface="Cambria" panose="02040503050406030204" pitchFamily="18" charset="0"/>
                <a:cs typeface="Aharoni" panose="02010803020104030203" pitchFamily="2" charset="-79"/>
              </a:rPr>
              <a:t>Technical Analysis III</a:t>
            </a:r>
          </a:p>
          <a:p>
            <a:pPr algn="ctr" eaLnBrk="1" hangingPunct="1"/>
            <a:r>
              <a:rPr lang="en-US" sz="4000" b="1" dirty="0" smtClean="0">
                <a:solidFill>
                  <a:schemeClr val="bg1">
                    <a:lumMod val="75000"/>
                  </a:schemeClr>
                </a:solidFill>
                <a:latin typeface="Cambria" panose="02040503050406030204" pitchFamily="18" charset="0"/>
                <a:cs typeface="Aharoni" panose="02010803020104030203" pitchFamily="2" charset="-79"/>
              </a:rPr>
              <a:t>On-Site Renewable Energy</a:t>
            </a:r>
            <a:endParaRPr lang="en-US" sz="2800" b="1" dirty="0">
              <a:solidFill>
                <a:schemeClr val="bg1">
                  <a:lumMod val="75000"/>
                </a:schemeClr>
              </a:solidFill>
              <a:latin typeface="Cambria" panose="02040503050406030204" pitchFamily="18" charset="0"/>
              <a:cs typeface="Aharoni" panose="02010803020104030203" pitchFamily="2" charset="-79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0" y="6477000"/>
            <a:ext cx="27432000" cy="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0" y="228600"/>
            <a:ext cx="27432000" cy="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0" y="6629400"/>
            <a:ext cx="27432000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7718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www.jetsongreen.com/images/old/6a00d8341c67ce53ef0120a668a0ce970c-800wi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58" r="18123" b="7481"/>
          <a:stretch/>
        </p:blipFill>
        <p:spPr bwMode="auto">
          <a:xfrm>
            <a:off x="4343400" y="-76200"/>
            <a:ext cx="4708209" cy="69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-1" y="0"/>
            <a:ext cx="4251011" cy="68580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95000"/>
                  <a:lumOff val="5000"/>
                </a:schemeClr>
              </a:gs>
              <a:gs pos="23000">
                <a:schemeClr val="tx1">
                  <a:lumMod val="85000"/>
                  <a:lumOff val="15000"/>
                </a:schemeClr>
              </a:gs>
              <a:gs pos="69000">
                <a:schemeClr val="tx1">
                  <a:lumMod val="85000"/>
                  <a:lumOff val="15000"/>
                </a:schemeClr>
              </a:gs>
              <a:gs pos="97000">
                <a:schemeClr val="tx1">
                  <a:lumMod val="75000"/>
                  <a:lumOff val="2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9567862" y="213237"/>
            <a:ext cx="8186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C2C2C"/>
                </a:solidFill>
                <a:latin typeface="Cambria" panose="02040503050406030204" pitchFamily="18" charset="0"/>
                <a:cs typeface="Helvetica" panose="020B0604020202020204" pitchFamily="34" charset="0"/>
              </a:rPr>
              <a:t>Proposed Design</a:t>
            </a:r>
            <a:endParaRPr lang="en-US" sz="3600" b="1" dirty="0">
              <a:solidFill>
                <a:srgbClr val="FC2C2C"/>
              </a:solidFill>
              <a:latin typeface="Cambria" panose="02040503050406030204" pitchFamily="18" charset="0"/>
              <a:cs typeface="Helvetica" panose="020B0604020202020204" pitchFamily="34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 flipH="1">
            <a:off x="0" y="0"/>
            <a:ext cx="27432000" cy="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4251010" y="6629400"/>
            <a:ext cx="23180990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4251010" y="6477000"/>
            <a:ext cx="23180990" cy="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6200" y="945611"/>
            <a:ext cx="4800600" cy="541686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  <a:latin typeface="Cambria" panose="02040503050406030204" pitchFamily="18" charset="0"/>
                <a:cs typeface="Helvetica" panose="020B0604020202020204" pitchFamily="34" charset="0"/>
              </a:rPr>
              <a:t>Project Overview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  <a:latin typeface="Cambria" panose="02040503050406030204" pitchFamily="18" charset="0"/>
                <a:cs typeface="Helvetica" panose="020B0604020202020204" pitchFamily="34" charset="0"/>
              </a:rPr>
              <a:t>Conceptual Energy Modeling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  <a:latin typeface="Cambria" panose="02040503050406030204" pitchFamily="18" charset="0"/>
                <a:cs typeface="Helvetica" panose="020B0604020202020204" pitchFamily="34" charset="0"/>
              </a:rPr>
              <a:t>Green Roof Implementation</a:t>
            </a:r>
          </a:p>
          <a:p>
            <a:pPr>
              <a:lnSpc>
                <a:spcPct val="150000"/>
              </a:lnSpc>
            </a:pPr>
            <a:r>
              <a:rPr lang="en-US" sz="2400" b="1" u="sng" dirty="0" smtClean="0">
                <a:solidFill>
                  <a:schemeClr val="bg1"/>
                </a:solidFill>
                <a:latin typeface="Cambria" panose="02040503050406030204" pitchFamily="18" charset="0"/>
                <a:cs typeface="Helvetica" panose="020B0604020202020204" pitchFamily="34" charset="0"/>
              </a:rPr>
              <a:t>On-Site Renewable Energy</a:t>
            </a:r>
          </a:p>
          <a:p>
            <a:pPr lvl="1"/>
            <a:r>
              <a:rPr lang="en-US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mbria" panose="02040503050406030204" pitchFamily="18" charset="0"/>
                <a:cs typeface="Helvetica" panose="020B0604020202020204" pitchFamily="34" charset="0"/>
              </a:rPr>
              <a:t>Proposed </a:t>
            </a:r>
            <a:r>
              <a:rPr 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mbria" panose="02040503050406030204" pitchFamily="18" charset="0"/>
                <a:cs typeface="Helvetica" panose="020B0604020202020204" pitchFamily="34" charset="0"/>
              </a:rPr>
              <a:t>Design</a:t>
            </a:r>
          </a:p>
          <a:p>
            <a:pPr lvl="1"/>
            <a:r>
              <a:rPr lang="en-US" sz="2400" dirty="0" smtClean="0">
                <a:solidFill>
                  <a:schemeClr val="bg1"/>
                </a:solidFill>
                <a:latin typeface="Cambria" panose="02040503050406030204" pitchFamily="18" charset="0"/>
                <a:cs typeface="Helvetica" panose="020B0604020202020204" pitchFamily="34" charset="0"/>
              </a:rPr>
              <a:t>Generation Capacity</a:t>
            </a:r>
            <a:endParaRPr lang="en-US" sz="2400" dirty="0">
              <a:solidFill>
                <a:schemeClr val="bg1"/>
              </a:solidFill>
              <a:latin typeface="Cambria" panose="02040503050406030204" pitchFamily="18" charset="0"/>
              <a:cs typeface="Helvetica" panose="020B0604020202020204" pitchFamily="34" charset="0"/>
            </a:endParaRPr>
          </a:p>
          <a:p>
            <a:pPr lvl="1"/>
            <a:r>
              <a:rPr lang="en-US" sz="2400" dirty="0" smtClean="0">
                <a:solidFill>
                  <a:schemeClr val="bg1"/>
                </a:solidFill>
                <a:latin typeface="Cambria" panose="02040503050406030204" pitchFamily="18" charset="0"/>
                <a:cs typeface="Helvetica" panose="020B0604020202020204" pitchFamily="34" charset="0"/>
              </a:rPr>
              <a:t>Lifecycle </a:t>
            </a:r>
            <a:r>
              <a:rPr lang="en-US" sz="2400" dirty="0">
                <a:solidFill>
                  <a:schemeClr val="bg1"/>
                </a:solidFill>
                <a:latin typeface="Cambria" panose="02040503050406030204" pitchFamily="18" charset="0"/>
                <a:cs typeface="Helvetica" panose="020B0604020202020204" pitchFamily="34" charset="0"/>
              </a:rPr>
              <a:t>Cost Analysis</a:t>
            </a:r>
          </a:p>
          <a:p>
            <a:pPr lvl="1"/>
            <a:r>
              <a:rPr lang="en-US" sz="2400" dirty="0" smtClean="0">
                <a:solidFill>
                  <a:schemeClr val="bg1"/>
                </a:solidFill>
                <a:latin typeface="Cambria" panose="02040503050406030204" pitchFamily="18" charset="0"/>
                <a:cs typeface="Helvetica" panose="020B0604020202020204" pitchFamily="34" charset="0"/>
              </a:rPr>
              <a:t>Recommendation</a:t>
            </a:r>
            <a:endParaRPr lang="en-US" sz="2400" dirty="0" smtClean="0">
              <a:solidFill>
                <a:schemeClr val="bg1">
                  <a:lumMod val="75000"/>
                </a:schemeClr>
              </a:solidFill>
              <a:latin typeface="Cambria" panose="02040503050406030204" pitchFamily="18" charset="0"/>
              <a:cs typeface="Helvetica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  <a:latin typeface="Cambria" panose="02040503050406030204" pitchFamily="18" charset="0"/>
                <a:cs typeface="Helvetica" panose="020B0604020202020204" pitchFamily="34" charset="0"/>
              </a:rPr>
              <a:t>Advanced Lighting Controls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  <a:latin typeface="Cambria" panose="02040503050406030204" pitchFamily="18" charset="0"/>
                <a:cs typeface="Helvetica" panose="020B0604020202020204" pitchFamily="34" charset="0"/>
              </a:rPr>
              <a:t>Conclusion</a:t>
            </a:r>
          </a:p>
          <a:p>
            <a:endParaRPr lang="en-US" dirty="0" smtClean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sz="2400" dirty="0" smtClean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10668000" y="886141"/>
            <a:ext cx="5943600" cy="0"/>
          </a:xfrm>
          <a:prstGeom prst="line">
            <a:avLst/>
          </a:prstGeom>
          <a:ln w="31750">
            <a:solidFill>
              <a:srgbClr val="FC2C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343400" y="-152400"/>
            <a:ext cx="1" cy="7162800"/>
          </a:xfrm>
          <a:prstGeom prst="line">
            <a:avLst/>
          </a:prstGeom>
          <a:ln w="409575">
            <a:solidFill>
              <a:schemeClr val="accent1">
                <a:lumMod val="75000"/>
              </a:schemeClr>
            </a:solidFill>
            <a:round/>
          </a:ln>
          <a:effectLst>
            <a:softEdge rad="10160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-1" y="6629400"/>
            <a:ext cx="425101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-1" y="6477000"/>
            <a:ext cx="425101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10058400" y="1214517"/>
            <a:ext cx="7358480" cy="4934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en-US" sz="2800" b="1" dirty="0" smtClean="0">
                <a:solidFill>
                  <a:srgbClr val="FC2C2C"/>
                </a:solidFill>
                <a:latin typeface="Cambria" panose="02040503050406030204" pitchFamily="18" charset="0"/>
              </a:rPr>
              <a:t>Rooftop Array</a:t>
            </a:r>
          </a:p>
          <a:p>
            <a:pPr marL="342900" indent="-3429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  <a:latin typeface="Cambria" panose="02040503050406030204" pitchFamily="18" charset="0"/>
              </a:rPr>
              <a:t>(310) 250W </a:t>
            </a:r>
            <a:r>
              <a:rPr lang="en-US" sz="2400" dirty="0" err="1" smtClean="0">
                <a:solidFill>
                  <a:schemeClr val="bg1">
                    <a:lumMod val="75000"/>
                  </a:schemeClr>
                </a:solidFill>
                <a:latin typeface="Cambria" panose="02040503050406030204" pitchFamily="18" charset="0"/>
              </a:rPr>
              <a:t>Astronenergy</a:t>
            </a: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  <a:latin typeface="Cambria" panose="02040503050406030204" pitchFamily="18" charset="0"/>
              </a:rPr>
              <a:t> NOVA Solar Panels</a:t>
            </a:r>
          </a:p>
          <a:p>
            <a:pPr marL="342900" indent="-3429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  <a:latin typeface="Cambria" panose="02040503050406030204" pitchFamily="18" charset="0"/>
              </a:rPr>
              <a:t>77,500 </a:t>
            </a:r>
            <a:r>
              <a:rPr lang="en-US" sz="2400" dirty="0" err="1" smtClean="0">
                <a:solidFill>
                  <a:schemeClr val="bg1">
                    <a:lumMod val="75000"/>
                  </a:schemeClr>
                </a:solidFill>
                <a:latin typeface="Cambria" panose="02040503050406030204" pitchFamily="18" charset="0"/>
              </a:rPr>
              <a:t>Wdc</a:t>
            </a: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  <a:latin typeface="Cambria" panose="02040503050406030204" pitchFamily="18" charset="0"/>
              </a:rPr>
              <a:t> generation capacity</a:t>
            </a:r>
          </a:p>
          <a:p>
            <a:pPr marL="342900" indent="-3429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2400" dirty="0" err="1" smtClean="0">
                <a:solidFill>
                  <a:schemeClr val="bg1">
                    <a:lumMod val="75000"/>
                  </a:schemeClr>
                </a:solidFill>
                <a:latin typeface="Cambria" panose="02040503050406030204" pitchFamily="18" charset="0"/>
              </a:rPr>
              <a:t>SatCon</a:t>
            </a: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2400" dirty="0" err="1" smtClean="0">
                <a:solidFill>
                  <a:schemeClr val="bg1">
                    <a:lumMod val="75000"/>
                  </a:schemeClr>
                </a:solidFill>
                <a:latin typeface="Cambria" panose="02040503050406030204" pitchFamily="18" charset="0"/>
              </a:rPr>
              <a:t>Powergate</a:t>
            </a: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  <a:latin typeface="Cambria" panose="02040503050406030204" pitchFamily="18" charset="0"/>
              </a:rPr>
              <a:t> Plus 100 kW Inverter</a:t>
            </a:r>
          </a:p>
          <a:p>
            <a:pPr marL="342900" indent="-3429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  <a:latin typeface="Cambria" panose="02040503050406030204" pitchFamily="18" charset="0"/>
              </a:rPr>
              <a:t>33.5</a:t>
            </a:r>
            <a:r>
              <a:rPr lang="en-US" sz="2400" baseline="30000" dirty="0" smtClean="0">
                <a:solidFill>
                  <a:schemeClr val="bg1">
                    <a:lumMod val="75000"/>
                  </a:schemeClr>
                </a:solidFill>
                <a:latin typeface="Cambria" panose="02040503050406030204" pitchFamily="18" charset="0"/>
              </a:rPr>
              <a:t>o</a:t>
            </a: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  <a:latin typeface="Cambria" panose="02040503050406030204" pitchFamily="18" charset="0"/>
              </a:rPr>
              <a:t> panel tilt; 6’ -1.5” row spacing</a:t>
            </a:r>
          </a:p>
          <a:p>
            <a:pPr marL="342900" indent="-342900">
              <a:lnSpc>
                <a:spcPct val="114000"/>
              </a:lnSpc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>
                  <a:lumMod val="75000"/>
                </a:schemeClr>
              </a:solidFill>
              <a:latin typeface="Cambria" panose="02040503050406030204" pitchFamily="18" charset="0"/>
            </a:endParaRPr>
          </a:p>
          <a:p>
            <a:pPr algn="ctr">
              <a:lnSpc>
                <a:spcPct val="114000"/>
              </a:lnSpc>
            </a:pPr>
            <a:r>
              <a:rPr lang="en-US" sz="2800" b="1" dirty="0" smtClean="0">
                <a:solidFill>
                  <a:srgbClr val="FC2C2C"/>
                </a:solidFill>
                <a:latin typeface="Cambria" panose="02040503050406030204" pitchFamily="18" charset="0"/>
              </a:rPr>
              <a:t>Envision® Solar Tree Parking Canopy</a:t>
            </a:r>
            <a:endParaRPr lang="en-US" sz="2400" b="1" dirty="0" smtClean="0">
              <a:solidFill>
                <a:srgbClr val="FC2C2C"/>
              </a:solidFill>
              <a:latin typeface="Cambria" panose="02040503050406030204" pitchFamily="18" charset="0"/>
            </a:endParaRPr>
          </a:p>
          <a:p>
            <a:pPr marL="457200" indent="-4572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  <a:latin typeface="Cambria" panose="02040503050406030204" pitchFamily="18" charset="0"/>
              </a:rPr>
              <a:t>(8) 14.4 kW Solar Tree Structures in parking lot</a:t>
            </a:r>
          </a:p>
          <a:p>
            <a:pPr marL="457200" indent="-4572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  <a:latin typeface="Cambria" panose="02040503050406030204" pitchFamily="18" charset="0"/>
              </a:rPr>
              <a:t>115,200 </a:t>
            </a:r>
            <a:r>
              <a:rPr lang="en-US" sz="2400" dirty="0" err="1" smtClean="0">
                <a:solidFill>
                  <a:schemeClr val="bg1">
                    <a:lumMod val="75000"/>
                  </a:schemeClr>
                </a:solidFill>
                <a:latin typeface="Cambria" panose="02040503050406030204" pitchFamily="18" charset="0"/>
              </a:rPr>
              <a:t>Wdc</a:t>
            </a: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  <a:latin typeface="Cambria" panose="02040503050406030204" pitchFamily="18" charset="0"/>
              </a:rPr>
              <a:t> generation capacity</a:t>
            </a:r>
          </a:p>
          <a:p>
            <a:pPr marL="457200" indent="-4572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2400" dirty="0" err="1" smtClean="0">
                <a:solidFill>
                  <a:schemeClr val="bg1">
                    <a:lumMod val="75000"/>
                  </a:schemeClr>
                </a:solidFill>
                <a:latin typeface="Cambria" panose="02040503050406030204" pitchFamily="18" charset="0"/>
              </a:rPr>
              <a:t>SatCon</a:t>
            </a: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2400" dirty="0" err="1" smtClean="0">
                <a:solidFill>
                  <a:schemeClr val="bg1">
                    <a:lumMod val="75000"/>
                  </a:schemeClr>
                </a:solidFill>
                <a:latin typeface="Cambria" panose="02040503050406030204" pitchFamily="18" charset="0"/>
              </a:rPr>
              <a:t>Powergate</a:t>
            </a: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  <a:latin typeface="Cambria" panose="02040503050406030204" pitchFamily="18" charset="0"/>
              </a:rPr>
              <a:t> Plus 130 kW Inverter</a:t>
            </a:r>
          </a:p>
          <a:p>
            <a:pPr marL="457200" indent="-457200">
              <a:lnSpc>
                <a:spcPct val="114000"/>
              </a:lnSpc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schemeClr val="bg1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0433543" y="5964511"/>
            <a:ext cx="5181659" cy="5835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mbria" panose="02040503050406030204" pitchFamily="18" charset="0"/>
              </a:rPr>
              <a:t>Solar Shading Study (12 pm)</a:t>
            </a: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02400" y="228600"/>
            <a:ext cx="3613050" cy="2759135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068428" y="228600"/>
            <a:ext cx="3449172" cy="2759135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202400" y="3216334"/>
            <a:ext cx="3618080" cy="2748177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072439" y="3216334"/>
            <a:ext cx="3480605" cy="2727266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18540979" y="348471"/>
            <a:ext cx="675891" cy="247082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mbria" panose="02040503050406030204" pitchFamily="18" charset="0"/>
              </a:rPr>
              <a:t>MARCH 21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8540979" y="3107606"/>
            <a:ext cx="675891" cy="286505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mbria" panose="02040503050406030204" pitchFamily="18" charset="0"/>
              </a:rPr>
              <a:t>SEPTEMBER 21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26560653" y="372756"/>
            <a:ext cx="675891" cy="2470822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mbria" panose="02040503050406030204" pitchFamily="18" charset="0"/>
              </a:rPr>
              <a:t>JUNE 21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26560653" y="2995977"/>
            <a:ext cx="675891" cy="2988199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mbria" panose="02040503050406030204" pitchFamily="18" charset="0"/>
              </a:rPr>
              <a:t>DECEMBER 21</a:t>
            </a:r>
          </a:p>
        </p:txBody>
      </p:sp>
    </p:spTree>
    <p:extLst>
      <p:ext uri="{BB962C8B-B14F-4D97-AF65-F5344CB8AC3E}">
        <p14:creationId xmlns:p14="http://schemas.microsoft.com/office/powerpoint/2010/main" val="2045306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-1" y="0"/>
            <a:ext cx="4251011" cy="68580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95000"/>
                  <a:lumOff val="5000"/>
                </a:schemeClr>
              </a:gs>
              <a:gs pos="23000">
                <a:schemeClr val="tx1">
                  <a:lumMod val="85000"/>
                  <a:lumOff val="15000"/>
                </a:schemeClr>
              </a:gs>
              <a:gs pos="69000">
                <a:schemeClr val="tx1">
                  <a:lumMod val="85000"/>
                  <a:lumOff val="15000"/>
                </a:schemeClr>
              </a:gs>
              <a:gs pos="97000">
                <a:schemeClr val="tx1">
                  <a:lumMod val="75000"/>
                  <a:lumOff val="2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9567862" y="213237"/>
            <a:ext cx="8186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C2C2C"/>
                </a:solidFill>
                <a:latin typeface="Cambria" panose="02040503050406030204" pitchFamily="18" charset="0"/>
                <a:cs typeface="Helvetica" panose="020B0604020202020204" pitchFamily="34" charset="0"/>
              </a:rPr>
              <a:t>Generation Capacity</a:t>
            </a:r>
            <a:endParaRPr lang="en-US" sz="3600" b="1" dirty="0">
              <a:solidFill>
                <a:srgbClr val="FC2C2C"/>
              </a:solidFill>
              <a:latin typeface="Cambria" panose="02040503050406030204" pitchFamily="18" charset="0"/>
              <a:cs typeface="Helvetica" panose="020B0604020202020204" pitchFamily="34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 flipH="1">
            <a:off x="0" y="0"/>
            <a:ext cx="27432000" cy="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4251010" y="6629400"/>
            <a:ext cx="23180990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4251010" y="6477000"/>
            <a:ext cx="23180990" cy="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6200" y="945611"/>
            <a:ext cx="4800600" cy="541686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  <a:latin typeface="Cambria" panose="02040503050406030204" pitchFamily="18" charset="0"/>
                <a:cs typeface="Helvetica" panose="020B0604020202020204" pitchFamily="34" charset="0"/>
              </a:rPr>
              <a:t>Project Overview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  <a:latin typeface="Cambria" panose="02040503050406030204" pitchFamily="18" charset="0"/>
                <a:cs typeface="Helvetica" panose="020B0604020202020204" pitchFamily="34" charset="0"/>
              </a:rPr>
              <a:t>Conceptual Energy Modeling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  <a:latin typeface="Cambria" panose="02040503050406030204" pitchFamily="18" charset="0"/>
                <a:cs typeface="Helvetica" panose="020B0604020202020204" pitchFamily="34" charset="0"/>
              </a:rPr>
              <a:t>Green Roof Implementation</a:t>
            </a:r>
          </a:p>
          <a:p>
            <a:pPr>
              <a:lnSpc>
                <a:spcPct val="150000"/>
              </a:lnSpc>
            </a:pPr>
            <a:r>
              <a:rPr lang="en-US" sz="2400" b="1" u="sng" dirty="0" smtClean="0">
                <a:solidFill>
                  <a:schemeClr val="bg1"/>
                </a:solidFill>
                <a:latin typeface="Cambria" panose="02040503050406030204" pitchFamily="18" charset="0"/>
                <a:cs typeface="Helvetica" panose="020B0604020202020204" pitchFamily="34" charset="0"/>
              </a:rPr>
              <a:t>On-Site Renewable Energy</a:t>
            </a:r>
          </a:p>
          <a:p>
            <a:pPr lvl="1"/>
            <a:r>
              <a:rPr lang="en-US" sz="2400" dirty="0">
                <a:solidFill>
                  <a:schemeClr val="bg1"/>
                </a:solidFill>
                <a:latin typeface="Cambria" panose="02040503050406030204" pitchFamily="18" charset="0"/>
                <a:cs typeface="Helvetica" panose="020B0604020202020204" pitchFamily="34" charset="0"/>
              </a:rPr>
              <a:t>Proposed </a:t>
            </a:r>
            <a:r>
              <a:rPr lang="en-US" sz="2400" dirty="0" smtClean="0">
                <a:solidFill>
                  <a:schemeClr val="bg1"/>
                </a:solidFill>
                <a:latin typeface="Cambria" panose="02040503050406030204" pitchFamily="18" charset="0"/>
                <a:cs typeface="Helvetica" panose="020B0604020202020204" pitchFamily="34" charset="0"/>
              </a:rPr>
              <a:t>Design</a:t>
            </a:r>
          </a:p>
          <a:p>
            <a:pPr lvl="1"/>
            <a:r>
              <a:rPr 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mbria" panose="02040503050406030204" pitchFamily="18" charset="0"/>
                <a:cs typeface="Helvetica" panose="020B0604020202020204" pitchFamily="34" charset="0"/>
              </a:rPr>
              <a:t>Generation Capacity</a:t>
            </a:r>
            <a:endParaRPr lang="en-US" sz="2400" b="1" dirty="0">
              <a:solidFill>
                <a:schemeClr val="tx2">
                  <a:lumMod val="60000"/>
                  <a:lumOff val="40000"/>
                </a:schemeClr>
              </a:solidFill>
              <a:latin typeface="Cambria" panose="02040503050406030204" pitchFamily="18" charset="0"/>
              <a:cs typeface="Helvetica" panose="020B0604020202020204" pitchFamily="34" charset="0"/>
            </a:endParaRPr>
          </a:p>
          <a:p>
            <a:pPr lvl="1"/>
            <a:r>
              <a:rPr lang="en-US" sz="2400" dirty="0" smtClean="0">
                <a:solidFill>
                  <a:schemeClr val="bg1"/>
                </a:solidFill>
                <a:latin typeface="Cambria" panose="02040503050406030204" pitchFamily="18" charset="0"/>
                <a:cs typeface="Helvetica" panose="020B0604020202020204" pitchFamily="34" charset="0"/>
              </a:rPr>
              <a:t>Lifecycle </a:t>
            </a:r>
            <a:r>
              <a:rPr lang="en-US" sz="2400" dirty="0">
                <a:solidFill>
                  <a:schemeClr val="bg1"/>
                </a:solidFill>
                <a:latin typeface="Cambria" panose="02040503050406030204" pitchFamily="18" charset="0"/>
                <a:cs typeface="Helvetica" panose="020B0604020202020204" pitchFamily="34" charset="0"/>
              </a:rPr>
              <a:t>Cost Analysis</a:t>
            </a:r>
          </a:p>
          <a:p>
            <a:pPr lvl="1"/>
            <a:r>
              <a:rPr lang="en-US" sz="2400" dirty="0" smtClean="0">
                <a:solidFill>
                  <a:schemeClr val="bg1"/>
                </a:solidFill>
                <a:latin typeface="Cambria" panose="02040503050406030204" pitchFamily="18" charset="0"/>
                <a:cs typeface="Helvetica" panose="020B0604020202020204" pitchFamily="34" charset="0"/>
              </a:rPr>
              <a:t>Recommendation</a:t>
            </a:r>
            <a:endParaRPr lang="en-US" sz="2400" dirty="0" smtClean="0">
              <a:solidFill>
                <a:schemeClr val="bg1">
                  <a:lumMod val="75000"/>
                </a:schemeClr>
              </a:solidFill>
              <a:latin typeface="Cambria" panose="02040503050406030204" pitchFamily="18" charset="0"/>
              <a:cs typeface="Helvetica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  <a:latin typeface="Cambria" panose="02040503050406030204" pitchFamily="18" charset="0"/>
                <a:cs typeface="Helvetica" panose="020B0604020202020204" pitchFamily="34" charset="0"/>
              </a:rPr>
              <a:t>Advanced Lighting Controls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  <a:latin typeface="Cambria" panose="02040503050406030204" pitchFamily="18" charset="0"/>
                <a:cs typeface="Helvetica" panose="020B0604020202020204" pitchFamily="34" charset="0"/>
              </a:rPr>
              <a:t>Conclusion</a:t>
            </a:r>
          </a:p>
          <a:p>
            <a:endParaRPr lang="en-US" dirty="0" smtClean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sz="2400" dirty="0" smtClean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10668000" y="886141"/>
            <a:ext cx="5943600" cy="0"/>
          </a:xfrm>
          <a:prstGeom prst="line">
            <a:avLst/>
          </a:prstGeom>
          <a:ln w="31750">
            <a:solidFill>
              <a:srgbClr val="FC2C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343400" y="-152400"/>
            <a:ext cx="1" cy="7162800"/>
          </a:xfrm>
          <a:prstGeom prst="line">
            <a:avLst/>
          </a:prstGeom>
          <a:ln w="409575">
            <a:solidFill>
              <a:schemeClr val="accent1">
                <a:lumMod val="75000"/>
              </a:schemeClr>
            </a:solidFill>
            <a:round/>
          </a:ln>
          <a:effectLst>
            <a:softEdge rad="10160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-1" y="6629400"/>
            <a:ext cx="425101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-1" y="6477000"/>
            <a:ext cx="425101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1056049"/>
              </p:ext>
            </p:extLst>
          </p:nvPr>
        </p:nvGraphicFramePr>
        <p:xfrm>
          <a:off x="9368089" y="1548998"/>
          <a:ext cx="8743949" cy="4602820"/>
        </p:xfrm>
        <a:graphic>
          <a:graphicData uri="http://schemas.openxmlformats.org/drawingml/2006/table">
            <a:tbl>
              <a:tblPr firstRow="1" firstCol="1" bandRow="1"/>
              <a:tblGrid>
                <a:gridCol w="1428225"/>
                <a:gridCol w="1604269"/>
                <a:gridCol w="1155827"/>
                <a:gridCol w="1107578"/>
                <a:gridCol w="1143000"/>
                <a:gridCol w="1143000"/>
                <a:gridCol w="1162050"/>
              </a:tblGrid>
              <a:tr h="212875">
                <a:tc gridSpan="7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err="1" smtClean="0">
                          <a:solidFill>
                            <a:srgbClr val="FC2C2C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PVWatts</a:t>
                      </a:r>
                      <a:r>
                        <a:rPr lang="en-US" sz="2800" b="1" baseline="30000" dirty="0" err="1" smtClean="0">
                          <a:solidFill>
                            <a:srgbClr val="FC2C2C"/>
                          </a:solidFill>
                          <a:effectLst/>
                          <a:latin typeface="Californian FB" panose="0207040306080B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TM</a:t>
                      </a:r>
                      <a:r>
                        <a:rPr lang="en-US" sz="2800" b="1" baseline="0" dirty="0" smtClean="0">
                          <a:solidFill>
                            <a:srgbClr val="FC2C2C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Input Parameters</a:t>
                      </a:r>
                      <a:r>
                        <a:rPr lang="en-US" sz="2400" dirty="0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7791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City</a:t>
                      </a:r>
                      <a:endParaRPr lang="en-US" sz="19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Allentown</a:t>
                      </a:r>
                      <a:endParaRPr lang="en-US" sz="19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5" gridSpan="5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900" dirty="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5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5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5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5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7791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State</a:t>
                      </a:r>
                      <a:endParaRPr lang="en-US" sz="19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Pennsylvania</a:t>
                      </a:r>
                      <a:endParaRPr lang="en-US" sz="19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5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7791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Latitude</a:t>
                      </a:r>
                      <a:endParaRPr lang="en-US" sz="19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40.65</a:t>
                      </a:r>
                      <a:r>
                        <a:rPr lang="en-US" sz="1900" baseline="300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lang="en-US" sz="19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N</a:t>
                      </a:r>
                      <a:endParaRPr lang="en-US" sz="19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5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7791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Longitude</a:t>
                      </a:r>
                      <a:endParaRPr lang="en-US" sz="19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75.43</a:t>
                      </a:r>
                      <a:r>
                        <a:rPr lang="en-US" sz="1900" baseline="300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lang="en-US" sz="19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W</a:t>
                      </a:r>
                      <a:endParaRPr lang="en-US" sz="19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5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7791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Elevation</a:t>
                      </a:r>
                      <a:endParaRPr lang="en-US" sz="19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117 m</a:t>
                      </a:r>
                      <a:endParaRPr lang="en-US" sz="19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5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55837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dirty="0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PV System Specifications</a:t>
                      </a:r>
                      <a:endParaRPr lang="en-US" sz="19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dirty="0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Roof</a:t>
                      </a:r>
                      <a:endParaRPr lang="en-US" sz="19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Parking 1</a:t>
                      </a:r>
                      <a:endParaRPr lang="en-US" sz="19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dirty="0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Parking 2</a:t>
                      </a:r>
                      <a:endParaRPr lang="en-US" sz="19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dirty="0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Parking 3</a:t>
                      </a:r>
                      <a:endParaRPr lang="en-US" sz="19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dirty="0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Parking 4</a:t>
                      </a:r>
                      <a:endParaRPr lang="en-US" sz="19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  <a:tr h="349362">
                <a:tc gridSpan="2">
                  <a:txBody>
                    <a:bodyPr/>
                    <a:lstStyle/>
                    <a:p>
                      <a:pPr marL="0" marR="0" indent="30607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DC Rating (kW)</a:t>
                      </a:r>
                      <a:endParaRPr lang="en-US" sz="19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77.5</a:t>
                      </a:r>
                      <a:endParaRPr lang="en-US" sz="19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28.8</a:t>
                      </a:r>
                      <a:endParaRPr lang="en-US" sz="19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28.8</a:t>
                      </a:r>
                      <a:endParaRPr lang="en-US" sz="19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28.8</a:t>
                      </a:r>
                      <a:endParaRPr lang="en-US" sz="19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28.8</a:t>
                      </a:r>
                      <a:endParaRPr lang="en-US" sz="19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0">
                <a:tc gridSpan="2">
                  <a:txBody>
                    <a:bodyPr/>
                    <a:lstStyle/>
                    <a:p>
                      <a:pPr marL="0" marR="0" indent="30607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DC to AC Derate Factor</a:t>
                      </a:r>
                      <a:endParaRPr lang="en-US" sz="19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0.77</a:t>
                      </a:r>
                      <a:endParaRPr lang="en-US" sz="19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0.77</a:t>
                      </a:r>
                      <a:endParaRPr lang="en-US" sz="19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0.77</a:t>
                      </a:r>
                      <a:endParaRPr lang="en-US" sz="19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0.77</a:t>
                      </a:r>
                      <a:endParaRPr lang="en-US" sz="19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0.77</a:t>
                      </a:r>
                      <a:endParaRPr lang="en-US" sz="19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49362">
                <a:tc gridSpan="2">
                  <a:txBody>
                    <a:bodyPr/>
                    <a:lstStyle/>
                    <a:p>
                      <a:pPr marL="0" marR="0" indent="30607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AC Rating (kW)</a:t>
                      </a:r>
                      <a:endParaRPr lang="en-US" sz="19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59.7</a:t>
                      </a:r>
                      <a:endParaRPr lang="en-US" sz="19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22.2</a:t>
                      </a:r>
                      <a:endParaRPr lang="en-US" sz="19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22.2</a:t>
                      </a:r>
                      <a:endParaRPr lang="en-US" sz="19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22.2</a:t>
                      </a:r>
                      <a:endParaRPr lang="en-US" sz="19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22.2</a:t>
                      </a:r>
                      <a:endParaRPr lang="en-US" sz="19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84992">
                <a:tc gridSpan="2">
                  <a:txBody>
                    <a:bodyPr/>
                    <a:lstStyle/>
                    <a:p>
                      <a:pPr marL="0" marR="0" indent="30607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Array Type</a:t>
                      </a:r>
                      <a:endParaRPr lang="en-US" sz="19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Fixed Tilt</a:t>
                      </a:r>
                      <a:endParaRPr lang="en-US" sz="19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Fixed Tilt</a:t>
                      </a:r>
                      <a:endParaRPr lang="en-US" sz="19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Fixed Tilt</a:t>
                      </a:r>
                      <a:endParaRPr lang="en-US" sz="19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Fixed Tilt</a:t>
                      </a:r>
                      <a:endParaRPr lang="en-US" sz="19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Fixed Tilt</a:t>
                      </a:r>
                      <a:endParaRPr lang="en-US" sz="19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77919">
                <a:tc gridSpan="2">
                  <a:txBody>
                    <a:bodyPr/>
                    <a:lstStyle/>
                    <a:p>
                      <a:pPr marL="0" marR="0" indent="30607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Array Tilt</a:t>
                      </a:r>
                      <a:endParaRPr lang="en-US" sz="19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33.5</a:t>
                      </a:r>
                      <a:r>
                        <a:rPr lang="en-US" sz="1900" baseline="30000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endParaRPr lang="en-US" sz="19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r>
                        <a:rPr lang="en-US" sz="1900" baseline="30000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endParaRPr lang="en-US" sz="19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r>
                        <a:rPr lang="en-US" sz="1900" baseline="30000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endParaRPr lang="en-US" sz="19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r>
                        <a:rPr lang="en-US" sz="1900" baseline="30000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endParaRPr lang="en-US" sz="19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r>
                        <a:rPr lang="en-US" sz="1900" baseline="30000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endParaRPr lang="en-US" sz="19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49362">
                <a:tc gridSpan="2">
                  <a:txBody>
                    <a:bodyPr/>
                    <a:lstStyle/>
                    <a:p>
                      <a:pPr marL="0" marR="0" indent="30607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Array Azimuth</a:t>
                      </a:r>
                      <a:endParaRPr lang="en-US" sz="19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199</a:t>
                      </a:r>
                      <a:r>
                        <a:rPr lang="en-US" sz="1900" baseline="300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lang="en-US" sz="19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9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189</a:t>
                      </a:r>
                      <a:r>
                        <a:rPr lang="en-US" sz="1900" baseline="300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lang="en-US" sz="19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9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192</a:t>
                      </a:r>
                      <a:r>
                        <a:rPr lang="en-US" sz="1900" baseline="300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lang="en-US" sz="19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9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205</a:t>
                      </a:r>
                      <a:r>
                        <a:rPr lang="en-US" sz="1900" baseline="300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lang="en-US" sz="19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9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209</a:t>
                      </a:r>
                      <a:r>
                        <a:rPr lang="en-US" sz="1900" baseline="300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lang="en-US" sz="19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9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31" name="Picture 30"/>
          <p:cNvPicPr/>
          <p:nvPr/>
        </p:nvPicPr>
        <p:blipFill>
          <a:blip r:embed="rId3"/>
          <a:stretch>
            <a:fillRect/>
          </a:stretch>
        </p:blipFill>
        <p:spPr>
          <a:xfrm>
            <a:off x="13940589" y="2039543"/>
            <a:ext cx="2876550" cy="1267827"/>
          </a:xfrm>
          <a:prstGeom prst="rect">
            <a:avLst/>
          </a:prstGeom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8665620"/>
              </p:ext>
            </p:extLst>
          </p:nvPr>
        </p:nvGraphicFramePr>
        <p:xfrm>
          <a:off x="18515806" y="714021"/>
          <a:ext cx="8688388" cy="5429957"/>
        </p:xfrm>
        <a:graphic>
          <a:graphicData uri="http://schemas.openxmlformats.org/drawingml/2006/table">
            <a:tbl>
              <a:tblPr firstRow="1" firstCol="1" bandRow="1"/>
              <a:tblGrid>
                <a:gridCol w="908685"/>
                <a:gridCol w="1263015"/>
                <a:gridCol w="1138873"/>
                <a:gridCol w="1178560"/>
                <a:gridCol w="1172210"/>
                <a:gridCol w="1188085"/>
                <a:gridCol w="1838960"/>
              </a:tblGrid>
              <a:tr h="164243">
                <a:tc gridSpan="7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solidFill>
                            <a:srgbClr val="FC2C2C"/>
                          </a:solidFill>
                          <a:effectLst/>
                          <a:latin typeface="Californian FB" panose="0207040306080B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PVWatts</a:t>
                      </a:r>
                      <a:r>
                        <a:rPr lang="en-US" sz="2400" b="1" baseline="30000" dirty="0" err="1">
                          <a:solidFill>
                            <a:srgbClr val="FC2C2C"/>
                          </a:solidFill>
                          <a:effectLst/>
                          <a:latin typeface="Californian FB" panose="0207040306080B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TM</a:t>
                      </a:r>
                      <a:r>
                        <a:rPr lang="en-US" sz="2400" b="1" dirty="0">
                          <a:solidFill>
                            <a:srgbClr val="FC2C2C"/>
                          </a:solidFill>
                          <a:effectLst/>
                          <a:latin typeface="Californian FB" panose="0207040306080B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Results</a:t>
                      </a:r>
                      <a:endParaRPr lang="en-US" sz="2000" dirty="0">
                        <a:solidFill>
                          <a:srgbClr val="FC2C2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Monthly AC Energy Generated (kWh)</a:t>
                      </a:r>
                      <a:endParaRPr lang="en-US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Month</a:t>
                      </a:r>
                      <a:endParaRPr lang="en-US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Roof</a:t>
                      </a:r>
                      <a:endParaRPr lang="en-US" sz="1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Parking 1</a:t>
                      </a:r>
                      <a:endParaRPr lang="en-US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Parking 2</a:t>
                      </a:r>
                      <a:endParaRPr lang="en-US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Parking 3</a:t>
                      </a:r>
                      <a:endParaRPr lang="en-US" sz="1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Parking 4</a:t>
                      </a:r>
                      <a:endParaRPr lang="en-US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en-US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5737</a:t>
                      </a:r>
                      <a:endParaRPr lang="en-US" sz="1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1737</a:t>
                      </a:r>
                      <a:endParaRPr lang="en-US" sz="1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1731</a:t>
                      </a:r>
                      <a:endParaRPr lang="en-US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1686</a:t>
                      </a:r>
                      <a:endParaRPr lang="en-US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1662</a:t>
                      </a:r>
                      <a:endParaRPr lang="en-US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12,553 </a:t>
                      </a:r>
                      <a:endParaRPr lang="en-US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6273</a:t>
                      </a:r>
                      <a:endParaRPr lang="en-US" sz="1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2068</a:t>
                      </a:r>
                      <a:endParaRPr lang="en-US" sz="1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2063</a:t>
                      </a:r>
                      <a:endParaRPr lang="en-US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2032</a:t>
                      </a:r>
                      <a:endParaRPr lang="en-US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2016</a:t>
                      </a:r>
                      <a:endParaRPr lang="en-US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14,452 </a:t>
                      </a:r>
                      <a:endParaRPr lang="en-US" sz="1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8554</a:t>
                      </a:r>
                      <a:endParaRPr lang="en-US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2993</a:t>
                      </a:r>
                      <a:endParaRPr lang="en-US" sz="1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2989</a:t>
                      </a:r>
                      <a:endParaRPr lang="en-US" sz="1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2956</a:t>
                      </a:r>
                      <a:endParaRPr lang="en-US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2939</a:t>
                      </a:r>
                      <a:endParaRPr lang="en-US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20,431 </a:t>
                      </a:r>
                      <a:endParaRPr lang="en-US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9230</a:t>
                      </a:r>
                      <a:endParaRPr lang="en-US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3413</a:t>
                      </a:r>
                      <a:endParaRPr lang="en-US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3412</a:t>
                      </a:r>
                      <a:endParaRPr lang="en-US" sz="1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3400</a:t>
                      </a:r>
                      <a:endParaRPr lang="en-US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3391</a:t>
                      </a:r>
                      <a:endParaRPr lang="en-US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22,846 </a:t>
                      </a:r>
                      <a:endParaRPr lang="en-US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1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9230</a:t>
                      </a:r>
                      <a:endParaRPr lang="en-US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3605</a:t>
                      </a:r>
                      <a:endParaRPr lang="en-US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3604</a:t>
                      </a:r>
                      <a:endParaRPr lang="en-US" sz="1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3588</a:t>
                      </a:r>
                      <a:endParaRPr lang="en-US" sz="1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3581</a:t>
                      </a:r>
                      <a:endParaRPr lang="en-US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23,608 </a:t>
                      </a:r>
                      <a:endParaRPr lang="en-US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1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8816</a:t>
                      </a:r>
                      <a:endParaRPr lang="en-US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3540</a:t>
                      </a:r>
                      <a:endParaRPr lang="en-US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3538</a:t>
                      </a:r>
                      <a:endParaRPr lang="en-US" sz="1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3524</a:t>
                      </a:r>
                      <a:endParaRPr lang="en-US" sz="1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3517</a:t>
                      </a:r>
                      <a:endParaRPr lang="en-US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22,935 </a:t>
                      </a:r>
                      <a:endParaRPr lang="en-US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1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9540</a:t>
                      </a:r>
                      <a:endParaRPr lang="en-US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3743</a:t>
                      </a:r>
                      <a:endParaRPr lang="en-US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3740</a:t>
                      </a:r>
                      <a:endParaRPr lang="en-US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3725</a:t>
                      </a:r>
                      <a:endParaRPr lang="en-US" sz="1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3720</a:t>
                      </a:r>
                      <a:endParaRPr lang="en-US" sz="1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24,468 </a:t>
                      </a:r>
                      <a:endParaRPr lang="en-US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1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8856</a:t>
                      </a:r>
                      <a:endParaRPr lang="en-US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3338</a:t>
                      </a:r>
                      <a:endParaRPr lang="en-US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3337</a:t>
                      </a:r>
                      <a:endParaRPr lang="en-US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3324</a:t>
                      </a:r>
                      <a:endParaRPr lang="en-US" sz="1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3317</a:t>
                      </a:r>
                      <a:endParaRPr lang="en-US" sz="1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22,172 </a:t>
                      </a:r>
                      <a:endParaRPr lang="en-US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1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7924</a:t>
                      </a:r>
                      <a:endParaRPr lang="en-US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2828</a:t>
                      </a:r>
                      <a:endParaRPr lang="en-US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2826</a:t>
                      </a:r>
                      <a:endParaRPr lang="en-US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2807</a:t>
                      </a:r>
                      <a:endParaRPr lang="en-US" sz="1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2797</a:t>
                      </a:r>
                      <a:endParaRPr lang="en-US" sz="1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19,182 </a:t>
                      </a:r>
                      <a:endParaRPr lang="en-US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1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7358</a:t>
                      </a:r>
                      <a:endParaRPr lang="en-US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2434</a:t>
                      </a:r>
                      <a:endParaRPr lang="en-US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2430</a:t>
                      </a:r>
                      <a:endParaRPr lang="en-US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2389</a:t>
                      </a:r>
                      <a:endParaRPr lang="en-US" sz="1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2368</a:t>
                      </a:r>
                      <a:endParaRPr lang="en-US" sz="1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16,979 </a:t>
                      </a:r>
                      <a:endParaRPr lang="en-US" sz="1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en-US" sz="1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4781</a:t>
                      </a:r>
                      <a:endParaRPr lang="en-US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1514</a:t>
                      </a:r>
                      <a:endParaRPr lang="en-US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1510</a:t>
                      </a:r>
                      <a:endParaRPr lang="en-US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1481</a:t>
                      </a:r>
                      <a:endParaRPr lang="en-US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1467</a:t>
                      </a:r>
                      <a:endParaRPr lang="en-US" sz="1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10,753 </a:t>
                      </a:r>
                      <a:endParaRPr lang="en-US" sz="1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en-US" sz="1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4829</a:t>
                      </a:r>
                      <a:endParaRPr lang="en-US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1451</a:t>
                      </a:r>
                      <a:endParaRPr lang="en-US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1446</a:t>
                      </a:r>
                      <a:endParaRPr lang="en-US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1405</a:t>
                      </a:r>
                      <a:endParaRPr lang="en-US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1384</a:t>
                      </a:r>
                      <a:endParaRPr lang="en-US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10,515 </a:t>
                      </a:r>
                      <a:endParaRPr lang="en-US" sz="1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90500">
                <a:tc gridSpan="6"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Annual Electricity Generation (kWh)</a:t>
                      </a:r>
                      <a:endParaRPr lang="en-US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220,894 </a:t>
                      </a:r>
                      <a:endParaRPr lang="en-US" sz="1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</a:tr>
              <a:tr h="190500">
                <a:tc gridSpan="6"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Annual Cost </a:t>
                      </a:r>
                      <a:r>
                        <a:rPr lang="en-US" sz="2400" b="1" dirty="0" smtClean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Savings at $0.09/kWh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$  21,205.82 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</a:tr>
            </a:tbl>
          </a:graphicData>
        </a:graphic>
      </p:graphicFrame>
      <p:sp>
        <p:nvSpPr>
          <p:cNvPr id="34" name="TextBox 33"/>
          <p:cNvSpPr txBox="1"/>
          <p:nvPr/>
        </p:nvSpPr>
        <p:spPr>
          <a:xfrm>
            <a:off x="4620240" y="1555425"/>
            <a:ext cx="4639917" cy="41972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sz="2800" b="1" i="1" dirty="0" smtClean="0">
                <a:solidFill>
                  <a:schemeClr val="bg1">
                    <a:lumMod val="75000"/>
                  </a:schemeClr>
                </a:solidFill>
                <a:latin typeface="Cambria" panose="02040503050406030204" pitchFamily="18" charset="0"/>
              </a:rPr>
              <a:t>Annual Power Generation</a:t>
            </a:r>
            <a:endParaRPr lang="en-US" sz="2400" b="1" i="1" dirty="0" smtClean="0">
              <a:solidFill>
                <a:schemeClr val="bg1">
                  <a:lumMod val="75000"/>
                </a:schemeClr>
              </a:solidFill>
              <a:latin typeface="Cambria" panose="02040503050406030204" pitchFamily="18" charset="0"/>
            </a:endParaRPr>
          </a:p>
          <a:p>
            <a:pPr>
              <a:lnSpc>
                <a:spcPct val="114000"/>
              </a:lnSpc>
            </a:pPr>
            <a:r>
              <a:rPr 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mbria" panose="02040503050406030204" pitchFamily="18" charset="0"/>
              </a:rPr>
              <a:t>     220,894 kWh</a:t>
            </a:r>
          </a:p>
          <a:p>
            <a:pPr>
              <a:lnSpc>
                <a:spcPct val="114000"/>
              </a:lnSpc>
            </a:pPr>
            <a:r>
              <a:rPr lang="en-US" sz="2800" b="1" i="1" dirty="0" smtClean="0">
                <a:solidFill>
                  <a:schemeClr val="bg1">
                    <a:lumMod val="75000"/>
                  </a:schemeClr>
                </a:solidFill>
                <a:latin typeface="Cambria" panose="02040503050406030204" pitchFamily="18" charset="0"/>
              </a:rPr>
              <a:t>Building Annual Power Use</a:t>
            </a:r>
            <a:endParaRPr lang="en-US" sz="2400" b="1" i="1" dirty="0">
              <a:solidFill>
                <a:schemeClr val="bg1">
                  <a:lumMod val="75000"/>
                </a:schemeClr>
              </a:solidFill>
              <a:latin typeface="Cambria" panose="02040503050406030204" pitchFamily="18" charset="0"/>
            </a:endParaRPr>
          </a:p>
          <a:p>
            <a:pPr>
              <a:lnSpc>
                <a:spcPct val="114000"/>
              </a:lnSpc>
            </a:pPr>
            <a:r>
              <a:rPr 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mbria" panose="02040503050406030204" pitchFamily="18" charset="0"/>
              </a:rPr>
              <a:t>     781,313 kWh</a:t>
            </a:r>
          </a:p>
          <a:p>
            <a:pPr>
              <a:lnSpc>
                <a:spcPct val="114000"/>
              </a:lnSpc>
            </a:pPr>
            <a:r>
              <a:rPr lang="en-US" sz="2800" b="1" i="1" dirty="0" smtClean="0">
                <a:solidFill>
                  <a:schemeClr val="bg1">
                    <a:lumMod val="75000"/>
                  </a:schemeClr>
                </a:solidFill>
                <a:latin typeface="Cambria" panose="02040503050406030204" pitchFamily="18" charset="0"/>
              </a:rPr>
              <a:t>Renewable Percentage</a:t>
            </a:r>
            <a:endParaRPr lang="en-US" sz="2800" b="1" i="1" dirty="0">
              <a:solidFill>
                <a:schemeClr val="bg1">
                  <a:lumMod val="75000"/>
                </a:schemeClr>
              </a:solidFill>
              <a:latin typeface="Cambria" panose="02040503050406030204" pitchFamily="18" charset="0"/>
            </a:endParaRPr>
          </a:p>
          <a:p>
            <a:pPr>
              <a:lnSpc>
                <a:spcPct val="114000"/>
              </a:lnSpc>
            </a:pPr>
            <a:r>
              <a:rPr lang="en-US" sz="2800" b="1" i="1" dirty="0">
                <a:solidFill>
                  <a:schemeClr val="bg1">
                    <a:lumMod val="75000"/>
                  </a:schemeClr>
                </a:solidFill>
                <a:latin typeface="Cambria" panose="02040503050406030204" pitchFamily="18" charset="0"/>
              </a:rPr>
              <a:t>     </a:t>
            </a:r>
            <a:r>
              <a:rPr 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mbria" panose="02040503050406030204" pitchFamily="18" charset="0"/>
              </a:rPr>
              <a:t>28%</a:t>
            </a:r>
          </a:p>
          <a:p>
            <a:pPr>
              <a:lnSpc>
                <a:spcPct val="114000"/>
              </a:lnSpc>
            </a:pPr>
            <a:r>
              <a:rPr lang="en-US" sz="2800" b="1" i="1" dirty="0">
                <a:solidFill>
                  <a:schemeClr val="bg1">
                    <a:lumMod val="75000"/>
                  </a:schemeClr>
                </a:solidFill>
                <a:latin typeface="Cambria" panose="02040503050406030204" pitchFamily="18" charset="0"/>
              </a:rPr>
              <a:t>Annual Cost </a:t>
            </a:r>
            <a:r>
              <a:rPr lang="en-US" sz="2800" b="1" i="1" dirty="0" smtClean="0">
                <a:solidFill>
                  <a:schemeClr val="bg1">
                    <a:lumMod val="75000"/>
                  </a:schemeClr>
                </a:solidFill>
                <a:latin typeface="Cambria" panose="02040503050406030204" pitchFamily="18" charset="0"/>
              </a:rPr>
              <a:t>Savings</a:t>
            </a:r>
          </a:p>
          <a:p>
            <a:pPr>
              <a:lnSpc>
                <a:spcPct val="114000"/>
              </a:lnSpc>
            </a:pPr>
            <a:r>
              <a:rPr lang="en-US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mbria" panose="02040503050406030204" pitchFamily="18" charset="0"/>
              </a:rPr>
              <a:t>     $21,206</a:t>
            </a:r>
          </a:p>
          <a:p>
            <a:pPr>
              <a:lnSpc>
                <a:spcPct val="114000"/>
              </a:lnSpc>
            </a:pPr>
            <a:endParaRPr lang="en-US" sz="2400" b="1" dirty="0" smtClean="0">
              <a:solidFill>
                <a:schemeClr val="tx2">
                  <a:lumMod val="60000"/>
                  <a:lumOff val="40000"/>
                </a:schemeClr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266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-1" y="0"/>
            <a:ext cx="4251011" cy="68580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95000"/>
                  <a:lumOff val="5000"/>
                </a:schemeClr>
              </a:gs>
              <a:gs pos="23000">
                <a:schemeClr val="tx1">
                  <a:lumMod val="85000"/>
                  <a:lumOff val="15000"/>
                </a:schemeClr>
              </a:gs>
              <a:gs pos="69000">
                <a:schemeClr val="tx1">
                  <a:lumMod val="85000"/>
                  <a:lumOff val="15000"/>
                </a:schemeClr>
              </a:gs>
              <a:gs pos="97000">
                <a:schemeClr val="tx1">
                  <a:lumMod val="75000"/>
                  <a:lumOff val="2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9567862" y="213237"/>
            <a:ext cx="8186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C2C2C"/>
                </a:solidFill>
                <a:latin typeface="Cambria" panose="02040503050406030204" pitchFamily="18" charset="0"/>
                <a:cs typeface="Helvetica" panose="020B0604020202020204" pitchFamily="34" charset="0"/>
              </a:rPr>
              <a:t>Lifecycle Cost Analysis</a:t>
            </a:r>
            <a:endParaRPr lang="en-US" sz="3600" b="1" dirty="0">
              <a:solidFill>
                <a:srgbClr val="FC2C2C"/>
              </a:solidFill>
              <a:latin typeface="Cambria" panose="02040503050406030204" pitchFamily="18" charset="0"/>
              <a:cs typeface="Helvetica" panose="020B0604020202020204" pitchFamily="34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 flipH="1">
            <a:off x="0" y="0"/>
            <a:ext cx="27432000" cy="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4251010" y="6629400"/>
            <a:ext cx="23180990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4251010" y="6477000"/>
            <a:ext cx="23180990" cy="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6200" y="945611"/>
            <a:ext cx="4800600" cy="541686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  <a:latin typeface="Cambria" panose="02040503050406030204" pitchFamily="18" charset="0"/>
                <a:cs typeface="Helvetica" panose="020B0604020202020204" pitchFamily="34" charset="0"/>
              </a:rPr>
              <a:t>Project Overview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  <a:latin typeface="Cambria" panose="02040503050406030204" pitchFamily="18" charset="0"/>
                <a:cs typeface="Helvetica" panose="020B0604020202020204" pitchFamily="34" charset="0"/>
              </a:rPr>
              <a:t>Conceptual Energy Modeling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  <a:latin typeface="Cambria" panose="02040503050406030204" pitchFamily="18" charset="0"/>
                <a:cs typeface="Helvetica" panose="020B0604020202020204" pitchFamily="34" charset="0"/>
              </a:rPr>
              <a:t>Green Roof Implementation</a:t>
            </a:r>
          </a:p>
          <a:p>
            <a:pPr>
              <a:lnSpc>
                <a:spcPct val="150000"/>
              </a:lnSpc>
            </a:pPr>
            <a:r>
              <a:rPr lang="en-US" sz="2400" b="1" u="sng" dirty="0" smtClean="0">
                <a:solidFill>
                  <a:schemeClr val="bg1"/>
                </a:solidFill>
                <a:latin typeface="Cambria" panose="02040503050406030204" pitchFamily="18" charset="0"/>
                <a:cs typeface="Helvetica" panose="020B0604020202020204" pitchFamily="34" charset="0"/>
              </a:rPr>
              <a:t>On-Site Renewable Energy</a:t>
            </a:r>
          </a:p>
          <a:p>
            <a:pPr lvl="1"/>
            <a:r>
              <a:rPr lang="en-US" sz="2400" dirty="0">
                <a:solidFill>
                  <a:schemeClr val="bg1"/>
                </a:solidFill>
                <a:latin typeface="Cambria" panose="02040503050406030204" pitchFamily="18" charset="0"/>
                <a:cs typeface="Helvetica" panose="020B0604020202020204" pitchFamily="34" charset="0"/>
              </a:rPr>
              <a:t>Proposed </a:t>
            </a:r>
            <a:r>
              <a:rPr lang="en-US" sz="2400" dirty="0" smtClean="0">
                <a:solidFill>
                  <a:schemeClr val="bg1"/>
                </a:solidFill>
                <a:latin typeface="Cambria" panose="02040503050406030204" pitchFamily="18" charset="0"/>
                <a:cs typeface="Helvetica" panose="020B0604020202020204" pitchFamily="34" charset="0"/>
              </a:rPr>
              <a:t>Design</a:t>
            </a:r>
          </a:p>
          <a:p>
            <a:pPr lvl="1"/>
            <a:r>
              <a:rPr lang="en-US" sz="2400" dirty="0" smtClean="0">
                <a:solidFill>
                  <a:schemeClr val="bg1"/>
                </a:solidFill>
                <a:latin typeface="Cambria" panose="02040503050406030204" pitchFamily="18" charset="0"/>
                <a:cs typeface="Helvetica" panose="020B0604020202020204" pitchFamily="34" charset="0"/>
              </a:rPr>
              <a:t>Generation Capacity</a:t>
            </a:r>
            <a:endParaRPr lang="en-US" sz="2400" dirty="0">
              <a:solidFill>
                <a:schemeClr val="bg1"/>
              </a:solidFill>
              <a:latin typeface="Cambria" panose="02040503050406030204" pitchFamily="18" charset="0"/>
              <a:cs typeface="Helvetica" panose="020B0604020202020204" pitchFamily="34" charset="0"/>
            </a:endParaRPr>
          </a:p>
          <a:p>
            <a:pPr lvl="1"/>
            <a:r>
              <a:rPr 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mbria" panose="02040503050406030204" pitchFamily="18" charset="0"/>
                <a:cs typeface="Helvetica" panose="020B0604020202020204" pitchFamily="34" charset="0"/>
              </a:rPr>
              <a:t>Lifecycle </a:t>
            </a:r>
            <a:r>
              <a:rPr lang="en-US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mbria" panose="02040503050406030204" pitchFamily="18" charset="0"/>
                <a:cs typeface="Helvetica" panose="020B0604020202020204" pitchFamily="34" charset="0"/>
              </a:rPr>
              <a:t>Cost Analysis</a:t>
            </a:r>
          </a:p>
          <a:p>
            <a:pPr lvl="1"/>
            <a:r>
              <a:rPr lang="en-US" sz="2400" dirty="0" smtClean="0">
                <a:solidFill>
                  <a:schemeClr val="bg1"/>
                </a:solidFill>
                <a:latin typeface="Cambria" panose="02040503050406030204" pitchFamily="18" charset="0"/>
                <a:cs typeface="Helvetica" panose="020B0604020202020204" pitchFamily="34" charset="0"/>
              </a:rPr>
              <a:t>Recommendation</a:t>
            </a:r>
            <a:endParaRPr lang="en-US" sz="2400" dirty="0" smtClean="0">
              <a:solidFill>
                <a:schemeClr val="bg1">
                  <a:lumMod val="75000"/>
                </a:schemeClr>
              </a:solidFill>
              <a:latin typeface="Cambria" panose="02040503050406030204" pitchFamily="18" charset="0"/>
              <a:cs typeface="Helvetica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  <a:latin typeface="Cambria" panose="02040503050406030204" pitchFamily="18" charset="0"/>
                <a:cs typeface="Helvetica" panose="020B0604020202020204" pitchFamily="34" charset="0"/>
              </a:rPr>
              <a:t>Advanced Lighting Controls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  <a:latin typeface="Cambria" panose="02040503050406030204" pitchFamily="18" charset="0"/>
                <a:cs typeface="Helvetica" panose="020B0604020202020204" pitchFamily="34" charset="0"/>
              </a:rPr>
              <a:t>Conclusion</a:t>
            </a:r>
          </a:p>
          <a:p>
            <a:endParaRPr lang="en-US" dirty="0" smtClean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sz="2400" dirty="0" smtClean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10668000" y="886141"/>
            <a:ext cx="5943600" cy="0"/>
          </a:xfrm>
          <a:prstGeom prst="line">
            <a:avLst/>
          </a:prstGeom>
          <a:ln w="31750">
            <a:solidFill>
              <a:srgbClr val="FC2C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343400" y="-152400"/>
            <a:ext cx="1" cy="7162800"/>
          </a:xfrm>
          <a:prstGeom prst="line">
            <a:avLst/>
          </a:prstGeom>
          <a:ln w="409575">
            <a:solidFill>
              <a:schemeClr val="accent1">
                <a:lumMod val="75000"/>
              </a:schemeClr>
            </a:solidFill>
            <a:round/>
          </a:ln>
          <a:effectLst>
            <a:softEdge rad="10160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-1" y="6629400"/>
            <a:ext cx="425101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-1" y="6477000"/>
            <a:ext cx="425101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4724458" y="1788873"/>
            <a:ext cx="4523760" cy="2899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sz="2800" b="1" i="1" dirty="0" smtClean="0">
                <a:solidFill>
                  <a:schemeClr val="bg1">
                    <a:lumMod val="75000"/>
                  </a:schemeClr>
                </a:solidFill>
                <a:latin typeface="Cambria" panose="02040503050406030204" pitchFamily="18" charset="0"/>
              </a:rPr>
              <a:t>Annual Cost Savings</a:t>
            </a:r>
            <a:endParaRPr lang="en-US" sz="2400" b="1" i="1" dirty="0" smtClean="0">
              <a:solidFill>
                <a:schemeClr val="bg1">
                  <a:lumMod val="75000"/>
                </a:schemeClr>
              </a:solidFill>
              <a:latin typeface="Cambria" panose="02040503050406030204" pitchFamily="18" charset="0"/>
            </a:endParaRPr>
          </a:p>
          <a:p>
            <a:pPr>
              <a:lnSpc>
                <a:spcPct val="114000"/>
              </a:lnSpc>
            </a:pP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mbria" panose="02040503050406030204" pitchFamily="18" charset="0"/>
              </a:rPr>
              <a:t>     $21,206 per year</a:t>
            </a:r>
          </a:p>
          <a:p>
            <a:pPr>
              <a:lnSpc>
                <a:spcPct val="114000"/>
              </a:lnSpc>
            </a:pPr>
            <a:r>
              <a:rPr lang="en-US" sz="2800" b="1" i="1" dirty="0" smtClean="0">
                <a:solidFill>
                  <a:schemeClr val="bg1">
                    <a:lumMod val="75000"/>
                  </a:schemeClr>
                </a:solidFill>
                <a:latin typeface="Cambria" panose="02040503050406030204" pitchFamily="18" charset="0"/>
              </a:rPr>
              <a:t>ITC Tax Incentive (30%)</a:t>
            </a:r>
            <a:endParaRPr lang="en-US" sz="2400" b="1" i="1" dirty="0">
              <a:solidFill>
                <a:schemeClr val="bg1">
                  <a:lumMod val="75000"/>
                </a:schemeClr>
              </a:solidFill>
              <a:latin typeface="Cambria" panose="02040503050406030204" pitchFamily="18" charset="0"/>
            </a:endParaRPr>
          </a:p>
          <a:p>
            <a:pPr>
              <a:lnSpc>
                <a:spcPct val="114000"/>
              </a:lnSpc>
            </a:pP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mbria" panose="02040503050406030204" pitchFamily="18" charset="0"/>
              </a:rPr>
              <a:t>     $367,845 after first year</a:t>
            </a:r>
          </a:p>
          <a:p>
            <a:pPr>
              <a:lnSpc>
                <a:spcPct val="114000"/>
              </a:lnSpc>
            </a:pPr>
            <a:r>
              <a:rPr lang="en-US" sz="2800" b="1" i="1" dirty="0" smtClean="0">
                <a:solidFill>
                  <a:schemeClr val="bg1">
                    <a:lumMod val="75000"/>
                  </a:schemeClr>
                </a:solidFill>
                <a:latin typeface="Cambria" panose="02040503050406030204" pitchFamily="18" charset="0"/>
              </a:rPr>
              <a:t>SREC ($180/</a:t>
            </a:r>
            <a:r>
              <a:rPr lang="en-US" sz="2800" b="1" i="1" dirty="0" err="1" smtClean="0">
                <a:solidFill>
                  <a:schemeClr val="bg1">
                    <a:lumMod val="75000"/>
                  </a:schemeClr>
                </a:solidFill>
                <a:latin typeface="Cambria" panose="02040503050406030204" pitchFamily="18" charset="0"/>
              </a:rPr>
              <a:t>MWh</a:t>
            </a:r>
            <a:r>
              <a:rPr lang="en-US" sz="2800" b="1" i="1" dirty="0" smtClean="0">
                <a:solidFill>
                  <a:schemeClr val="bg1">
                    <a:lumMod val="75000"/>
                  </a:schemeClr>
                </a:solidFill>
                <a:latin typeface="Cambria" panose="02040503050406030204" pitchFamily="18" charset="0"/>
              </a:rPr>
              <a:t>)</a:t>
            </a:r>
            <a:endParaRPr lang="en-US" sz="2800" b="1" i="1" dirty="0">
              <a:solidFill>
                <a:schemeClr val="bg1">
                  <a:lumMod val="75000"/>
                </a:schemeClr>
              </a:solidFill>
              <a:latin typeface="Cambria" panose="02040503050406030204" pitchFamily="18" charset="0"/>
            </a:endParaRPr>
          </a:p>
          <a:p>
            <a:pPr>
              <a:lnSpc>
                <a:spcPct val="114000"/>
              </a:lnSpc>
            </a:pPr>
            <a:r>
              <a:rPr lang="en-US" sz="2800" i="1" dirty="0">
                <a:solidFill>
                  <a:schemeClr val="bg1">
                    <a:lumMod val="75000"/>
                  </a:schemeClr>
                </a:solidFill>
                <a:latin typeface="Cambria" panose="02040503050406030204" pitchFamily="18" charset="0"/>
              </a:rPr>
              <a:t>     </a:t>
            </a: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mbria" panose="02040503050406030204" pitchFamily="18" charset="0"/>
              </a:rPr>
              <a:t>$39,840/year for 10 years</a:t>
            </a:r>
          </a:p>
        </p:txBody>
      </p:sp>
      <p:graphicFrame>
        <p:nvGraphicFramePr>
          <p:cNvPr id="23" name="Chart 22"/>
          <p:cNvGraphicFramePr/>
          <p:nvPr>
            <p:extLst>
              <p:ext uri="{D42A27DB-BD31-4B8C-83A1-F6EECF244321}">
                <p14:modId xmlns:p14="http://schemas.microsoft.com/office/powerpoint/2010/main" val="2997201627"/>
              </p:ext>
            </p:extLst>
          </p:nvPr>
        </p:nvGraphicFramePr>
        <p:xfrm>
          <a:off x="9720262" y="1295400"/>
          <a:ext cx="7924800" cy="4727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18099504" y="574821"/>
                <a:ext cx="10134599" cy="32339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14000"/>
                  </a:lnSpc>
                </a:pPr>
                <a:r>
                  <a:rPr lang="en-US" sz="2800" b="1" dirty="0" smtClean="0">
                    <a:solidFill>
                      <a:srgbClr val="FC2C2C"/>
                    </a:solidFill>
                    <a:latin typeface="Cambria" panose="02040503050406030204" pitchFamily="18" charset="0"/>
                  </a:rPr>
                  <a:t>Up-Front Cost Estimate</a:t>
                </a:r>
              </a:p>
              <a:p>
                <a:pPr marR="0" lvl="1" algn="just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dirty="0" smtClean="0">
                    <a:solidFill>
                      <a:schemeClr val="bg1">
                        <a:lumMod val="75000"/>
                      </a:schemeClr>
                    </a:solidFill>
                    <a:latin typeface="Cambria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310 panels × 250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>
                                <a:lumMod val="75000"/>
                              </a:schemeClr>
                            </a:solidFill>
                            <a:effectLst/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1">
                                <a:lumMod val="7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𝑊𝑑𝑐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1">
                                <a:lumMod val="7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𝑝𝑎𝑛𝑒𝑙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>
                        <a:lumMod val="75000"/>
                      </a:schemeClr>
                    </a:solidFill>
                    <a:effectLst/>
                    <a:latin typeface="Cambria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77,500 </a:t>
                </a:r>
                <a:r>
                  <a:rPr lang="en-US" sz="2400" dirty="0" err="1" smtClean="0">
                    <a:solidFill>
                      <a:schemeClr val="bg1">
                        <a:lumMod val="75000"/>
                      </a:schemeClr>
                    </a:solidFill>
                    <a:effectLst/>
                    <a:latin typeface="Cambria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Wdc</a:t>
                </a:r>
                <a:endParaRPr lang="en-US" sz="2400" dirty="0" smtClean="0">
                  <a:solidFill>
                    <a:schemeClr val="bg1">
                      <a:lumMod val="75000"/>
                    </a:schemeClr>
                  </a:solidFill>
                  <a:effectLst/>
                  <a:latin typeface="Cambria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R="0" lvl="1" algn="just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dirty="0" smtClean="0">
                    <a:solidFill>
                      <a:schemeClr val="bg1">
                        <a:lumMod val="75000"/>
                      </a:schemeClr>
                    </a:solidFill>
                    <a:latin typeface="Cambria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</a:t>
                </a:r>
                <a:r>
                  <a:rPr lang="en-US" sz="2400" dirty="0" smtClean="0">
                    <a:solidFill>
                      <a:schemeClr val="bg1">
                        <a:lumMod val="75000"/>
                      </a:schemeClr>
                    </a:solidFill>
                    <a:effectLst/>
                    <a:latin typeface="Cambria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77,500 </a:t>
                </a:r>
                <a:r>
                  <a:rPr lang="en-US" sz="2400" dirty="0" err="1">
                    <a:solidFill>
                      <a:schemeClr val="bg1">
                        <a:lumMod val="75000"/>
                      </a:schemeClr>
                    </a:solidFill>
                    <a:effectLst/>
                    <a:latin typeface="Cambria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Wdc</a:t>
                </a:r>
                <a:r>
                  <a:rPr lang="en-US" sz="2400" dirty="0">
                    <a:solidFill>
                      <a:schemeClr val="bg1">
                        <a:lumMod val="75000"/>
                      </a:schemeClr>
                    </a:solidFill>
                    <a:effectLst/>
                    <a:latin typeface="Cambria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× $</a:t>
                </a:r>
                <a:r>
                  <a:rPr lang="en-US" sz="2400" dirty="0" smtClean="0">
                    <a:solidFill>
                      <a:schemeClr val="bg1">
                        <a:lumMod val="75000"/>
                      </a:schemeClr>
                    </a:solidFill>
                    <a:effectLst/>
                    <a:latin typeface="Cambria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3.68/</a:t>
                </a:r>
                <a:r>
                  <a:rPr lang="en-US" sz="2400" dirty="0" err="1" smtClean="0">
                    <a:solidFill>
                      <a:schemeClr val="bg1">
                        <a:lumMod val="75000"/>
                      </a:schemeClr>
                    </a:solidFill>
                    <a:effectLst/>
                    <a:latin typeface="Cambria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Wdc</a:t>
                </a:r>
                <a:r>
                  <a:rPr lang="en-US" sz="2400" dirty="0" smtClean="0">
                    <a:solidFill>
                      <a:schemeClr val="bg1">
                        <a:lumMod val="75000"/>
                      </a:schemeClr>
                    </a:solidFill>
                    <a:effectLst/>
                    <a:latin typeface="Cambria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smtClean="0">
                    <a:solidFill>
                      <a:schemeClr val="bg1">
                        <a:lumMod val="75000"/>
                      </a:schemeClr>
                    </a:solidFill>
                    <a:latin typeface="Cambria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installed</a:t>
                </a:r>
                <a:r>
                  <a:rPr lang="en-US" sz="2400" dirty="0" smtClean="0">
                    <a:solidFill>
                      <a:schemeClr val="bg1">
                        <a:lumMod val="75000"/>
                      </a:schemeClr>
                    </a:solidFill>
                    <a:effectLst/>
                    <a:latin typeface="Cambria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US" sz="2400" b="1" dirty="0" smtClean="0">
                    <a:solidFill>
                      <a:schemeClr val="bg1">
                        <a:lumMod val="75000"/>
                      </a:schemeClr>
                    </a:solidFill>
                    <a:effectLst/>
                    <a:latin typeface="Cambria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$</a:t>
                </a:r>
                <a:r>
                  <a:rPr lang="en-US" sz="2400" b="1" dirty="0" smtClean="0">
                    <a:solidFill>
                      <a:schemeClr val="bg1">
                        <a:lumMod val="75000"/>
                      </a:schemeClr>
                    </a:solidFill>
                    <a:latin typeface="Cambria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323,950</a:t>
                </a:r>
                <a:endParaRPr lang="en-US" sz="2400" b="1" dirty="0">
                  <a:solidFill>
                    <a:schemeClr val="bg1">
                      <a:lumMod val="75000"/>
                    </a:schemeClr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R="0" lvl="1" algn="just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dirty="0" smtClean="0">
                    <a:solidFill>
                      <a:schemeClr val="bg1">
                        <a:lumMod val="75000"/>
                      </a:schemeClr>
                    </a:solidFill>
                    <a:effectLst/>
                    <a:latin typeface="Cambria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100 </a:t>
                </a:r>
                <a:r>
                  <a:rPr lang="en-US" sz="2400" dirty="0">
                    <a:solidFill>
                      <a:schemeClr val="bg1">
                        <a:lumMod val="75000"/>
                      </a:schemeClr>
                    </a:solidFill>
                    <a:effectLst/>
                    <a:latin typeface="Cambria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kW </a:t>
                </a:r>
                <a:r>
                  <a:rPr lang="en-US" sz="2400" dirty="0" err="1">
                    <a:solidFill>
                      <a:schemeClr val="bg1">
                        <a:lumMod val="75000"/>
                      </a:schemeClr>
                    </a:solidFill>
                    <a:effectLst/>
                    <a:latin typeface="Cambria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SatCon</a:t>
                </a:r>
                <a:r>
                  <a:rPr lang="en-US" sz="2400" dirty="0">
                    <a:solidFill>
                      <a:schemeClr val="bg1">
                        <a:lumMod val="75000"/>
                      </a:schemeClr>
                    </a:solidFill>
                    <a:effectLst/>
                    <a:latin typeface="Cambria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>
                        <a:lumMod val="75000"/>
                      </a:schemeClr>
                    </a:solidFill>
                    <a:effectLst/>
                    <a:latin typeface="Cambria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Powergate</a:t>
                </a:r>
                <a:r>
                  <a:rPr lang="en-US" sz="2400" dirty="0">
                    <a:solidFill>
                      <a:schemeClr val="bg1">
                        <a:lumMod val="75000"/>
                      </a:schemeClr>
                    </a:solidFill>
                    <a:effectLst/>
                    <a:latin typeface="Cambria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Plus </a:t>
                </a:r>
                <a:r>
                  <a:rPr lang="en-US" sz="2400" dirty="0" smtClean="0">
                    <a:solidFill>
                      <a:schemeClr val="bg1">
                        <a:lumMod val="75000"/>
                      </a:schemeClr>
                    </a:solidFill>
                    <a:effectLst/>
                    <a:latin typeface="Cambria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Inverter</a:t>
                </a:r>
                <a:r>
                  <a:rPr lang="en-US" sz="2400" dirty="0">
                    <a:solidFill>
                      <a:schemeClr val="bg1">
                        <a:lumMod val="75000"/>
                      </a:schemeClr>
                    </a:solidFill>
                    <a:latin typeface="Cambria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smtClean="0">
                    <a:solidFill>
                      <a:schemeClr val="bg1">
                        <a:lumMod val="75000"/>
                      </a:schemeClr>
                    </a:solidFill>
                    <a:latin typeface="Cambria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en-US" sz="2400" b="1" dirty="0" smtClean="0">
                    <a:solidFill>
                      <a:schemeClr val="bg1">
                        <a:lumMod val="75000"/>
                      </a:schemeClr>
                    </a:solidFill>
                    <a:effectLst/>
                    <a:latin typeface="Cambria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$45,900</a:t>
                </a:r>
                <a:endParaRPr lang="en-US" sz="2400" dirty="0">
                  <a:solidFill>
                    <a:schemeClr val="bg1">
                      <a:lumMod val="75000"/>
                    </a:schemeClr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1"/>
                <a:r>
                  <a:rPr lang="en-US" sz="2400" dirty="0" smtClean="0">
                    <a:solidFill>
                      <a:schemeClr val="bg1">
                        <a:lumMod val="75000"/>
                      </a:schemeClr>
                    </a:solidFill>
                    <a:latin typeface="Cambria" panose="02040503050406030204" pitchFamily="18" charset="0"/>
                  </a:rPr>
                  <a:t>8 Solar Canopies × 14,400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𝑊𝑑𝑐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𝑆𝑡𝑟𝑢𝑐𝑡𝑢𝑟𝑒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>
                        <a:lumMod val="75000"/>
                      </a:schemeClr>
                    </a:solidFill>
                    <a:latin typeface="Cambria" panose="02040503050406030204" pitchFamily="18" charset="0"/>
                  </a:rPr>
                  <a:t> × $</a:t>
                </a:r>
                <a:r>
                  <a:rPr lang="en-US" sz="2400" dirty="0" smtClean="0">
                    <a:solidFill>
                      <a:schemeClr val="bg1">
                        <a:lumMod val="75000"/>
                      </a:schemeClr>
                    </a:solidFill>
                    <a:latin typeface="Cambria" panose="02040503050406030204" pitchFamily="18" charset="0"/>
                  </a:rPr>
                  <a:t>7/</a:t>
                </a:r>
                <a:r>
                  <a:rPr lang="en-US" sz="2400" dirty="0" err="1" smtClean="0">
                    <a:solidFill>
                      <a:schemeClr val="bg1">
                        <a:lumMod val="75000"/>
                      </a:schemeClr>
                    </a:solidFill>
                    <a:latin typeface="Cambria" panose="02040503050406030204" pitchFamily="18" charset="0"/>
                  </a:rPr>
                  <a:t>Wdc</a:t>
                </a:r>
                <a:r>
                  <a:rPr lang="en-US" sz="2400" dirty="0" smtClean="0">
                    <a:solidFill>
                      <a:schemeClr val="bg1">
                        <a:lumMod val="75000"/>
                      </a:schemeClr>
                    </a:solidFill>
                    <a:latin typeface="Cambria" panose="02040503050406030204" pitchFamily="18" charset="0"/>
                  </a:rPr>
                  <a:t> </a:t>
                </a:r>
                <a:r>
                  <a:rPr lang="en-US" sz="2400" dirty="0">
                    <a:solidFill>
                      <a:schemeClr val="bg1">
                        <a:lumMod val="75000"/>
                      </a:schemeClr>
                    </a:solidFill>
                    <a:latin typeface="Cambria" panose="02040503050406030204" pitchFamily="18" charset="0"/>
                  </a:rPr>
                  <a:t>Installed = </a:t>
                </a:r>
                <a:r>
                  <a:rPr lang="en-US" sz="2400" b="1" dirty="0">
                    <a:solidFill>
                      <a:schemeClr val="bg1">
                        <a:lumMod val="75000"/>
                      </a:schemeClr>
                    </a:solidFill>
                    <a:latin typeface="Cambria" panose="02040503050406030204" pitchFamily="18" charset="0"/>
                  </a:rPr>
                  <a:t>$806,400</a:t>
                </a:r>
                <a:endParaRPr lang="en-US" sz="2400" dirty="0">
                  <a:solidFill>
                    <a:schemeClr val="bg1">
                      <a:lumMod val="75000"/>
                    </a:schemeClr>
                  </a:solidFill>
                  <a:latin typeface="Cambria" panose="02040503050406030204" pitchFamily="18" charset="0"/>
                </a:endParaRPr>
              </a:p>
              <a:p>
                <a:pPr lvl="1"/>
                <a:r>
                  <a:rPr lang="en-US" sz="2400" dirty="0">
                    <a:solidFill>
                      <a:schemeClr val="bg1">
                        <a:lumMod val="75000"/>
                      </a:schemeClr>
                    </a:solidFill>
                    <a:latin typeface="Cambria" panose="02040503050406030204" pitchFamily="18" charset="0"/>
                  </a:rPr>
                  <a:t> </a:t>
                </a:r>
                <a:r>
                  <a:rPr lang="en-US" sz="2400" dirty="0" smtClean="0">
                    <a:solidFill>
                      <a:schemeClr val="bg1">
                        <a:lumMod val="75000"/>
                      </a:schemeClr>
                    </a:solidFill>
                    <a:latin typeface="Cambria" panose="02040503050406030204" pitchFamily="18" charset="0"/>
                  </a:rPr>
                  <a:t>    135 </a:t>
                </a:r>
                <a:r>
                  <a:rPr lang="en-US" sz="2400" dirty="0">
                    <a:solidFill>
                      <a:schemeClr val="bg1">
                        <a:lumMod val="75000"/>
                      </a:schemeClr>
                    </a:solidFill>
                    <a:latin typeface="Cambria" panose="02040503050406030204" pitchFamily="18" charset="0"/>
                  </a:rPr>
                  <a:t>kW </a:t>
                </a:r>
                <a:r>
                  <a:rPr lang="en-US" sz="2400" dirty="0" err="1">
                    <a:solidFill>
                      <a:schemeClr val="bg1">
                        <a:lumMod val="75000"/>
                      </a:schemeClr>
                    </a:solidFill>
                    <a:latin typeface="Cambria" panose="02040503050406030204" pitchFamily="18" charset="0"/>
                  </a:rPr>
                  <a:t>SatCon</a:t>
                </a:r>
                <a:r>
                  <a:rPr lang="en-US" sz="2400" dirty="0">
                    <a:solidFill>
                      <a:schemeClr val="bg1">
                        <a:lumMod val="75000"/>
                      </a:schemeClr>
                    </a:solidFill>
                    <a:latin typeface="Cambria" panose="020405030504060302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>
                        <a:lumMod val="75000"/>
                      </a:schemeClr>
                    </a:solidFill>
                    <a:latin typeface="Cambria" panose="02040503050406030204" pitchFamily="18" charset="0"/>
                  </a:rPr>
                  <a:t>Powergate</a:t>
                </a:r>
                <a:r>
                  <a:rPr lang="en-US" sz="2400" dirty="0">
                    <a:solidFill>
                      <a:schemeClr val="bg1">
                        <a:lumMod val="75000"/>
                      </a:schemeClr>
                    </a:solidFill>
                    <a:latin typeface="Cambria" panose="02040503050406030204" pitchFamily="18" charset="0"/>
                  </a:rPr>
                  <a:t> Plus </a:t>
                </a:r>
                <a:r>
                  <a:rPr lang="en-US" sz="2400" dirty="0" smtClean="0">
                    <a:solidFill>
                      <a:schemeClr val="bg1">
                        <a:lumMod val="75000"/>
                      </a:schemeClr>
                    </a:solidFill>
                    <a:latin typeface="Cambria" panose="02040503050406030204" pitchFamily="18" charset="0"/>
                  </a:rPr>
                  <a:t>Inverter = </a:t>
                </a:r>
                <a:r>
                  <a:rPr lang="en-US" sz="2400" b="1" dirty="0" smtClean="0">
                    <a:solidFill>
                      <a:schemeClr val="bg1">
                        <a:lumMod val="75000"/>
                      </a:schemeClr>
                    </a:solidFill>
                    <a:latin typeface="Cambria" panose="02040503050406030204" pitchFamily="18" charset="0"/>
                  </a:rPr>
                  <a:t>$49,900</a:t>
                </a:r>
              </a:p>
              <a:p>
                <a:pPr lvl="1"/>
                <a:r>
                  <a:rPr lang="en-US" sz="2400" b="1" i="1" dirty="0" smtClean="0">
                    <a:solidFill>
                      <a:schemeClr val="bg1">
                        <a:lumMod val="75000"/>
                      </a:schemeClr>
                    </a:solidFill>
                    <a:latin typeface="Cambria" panose="02040503050406030204" pitchFamily="18" charset="0"/>
                  </a:rPr>
                  <a:t>Total Photovoltaic System Cost = </a:t>
                </a:r>
                <a:r>
                  <a:rPr lang="en-US" sz="2800" b="1" i="1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Cambria" panose="02040503050406030204" pitchFamily="18" charset="0"/>
                  </a:rPr>
                  <a:t>$1,226,150</a:t>
                </a:r>
                <a:endParaRPr lang="en-US" sz="2800" i="1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99504" y="574821"/>
                <a:ext cx="10134599" cy="3233962"/>
              </a:xfrm>
              <a:prstGeom prst="rect">
                <a:avLst/>
              </a:prstGeom>
              <a:blipFill rotWithShape="0">
                <a:blip r:embed="rId5"/>
                <a:stretch>
                  <a:fillRect t="-1318" b="-4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/>
          <p:cNvSpPr txBox="1"/>
          <p:nvPr/>
        </p:nvSpPr>
        <p:spPr>
          <a:xfrm>
            <a:off x="18751217" y="3955820"/>
            <a:ext cx="8153399" cy="2337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en-US" sz="2800" b="1" i="1" dirty="0" smtClean="0">
                <a:solidFill>
                  <a:schemeClr val="bg1">
                    <a:lumMod val="75000"/>
                  </a:schemeClr>
                </a:solidFill>
                <a:latin typeface="Cambria" panose="02040503050406030204" pitchFamily="18" charset="0"/>
              </a:rPr>
              <a:t>Pay Back Period</a:t>
            </a:r>
          </a:p>
          <a:p>
            <a:pPr algn="ctr">
              <a:lnSpc>
                <a:spcPct val="114000"/>
              </a:lnSpc>
            </a:pPr>
            <a:r>
              <a:rPr 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mbria" panose="02040503050406030204" pitchFamily="18" charset="0"/>
              </a:rPr>
              <a:t>23 years</a:t>
            </a:r>
          </a:p>
          <a:p>
            <a:pPr algn="ctr">
              <a:lnSpc>
                <a:spcPct val="114000"/>
              </a:lnSpc>
            </a:pPr>
            <a:r>
              <a:rPr lang="en-US" sz="2800" b="1" i="1" dirty="0" smtClean="0">
                <a:solidFill>
                  <a:schemeClr val="bg1">
                    <a:lumMod val="75000"/>
                  </a:schemeClr>
                </a:solidFill>
                <a:latin typeface="Cambria" panose="02040503050406030204" pitchFamily="18" charset="0"/>
              </a:rPr>
              <a:t>Return on Investment</a:t>
            </a:r>
            <a:endParaRPr lang="en-US" sz="2800" b="1" i="1" dirty="0">
              <a:solidFill>
                <a:schemeClr val="bg1">
                  <a:lumMod val="75000"/>
                </a:schemeClr>
              </a:solidFill>
              <a:latin typeface="Cambria" panose="02040503050406030204" pitchFamily="18" charset="0"/>
            </a:endParaRPr>
          </a:p>
          <a:p>
            <a:pPr algn="ctr">
              <a:lnSpc>
                <a:spcPct val="114000"/>
              </a:lnSpc>
            </a:pPr>
            <a:r>
              <a:rPr 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mbria" panose="02040503050406030204" pitchFamily="18" charset="0"/>
              </a:rPr>
              <a:t>$70,246 (5.7%)</a:t>
            </a:r>
            <a:endParaRPr lang="en-US" sz="2400" b="1" dirty="0">
              <a:solidFill>
                <a:schemeClr val="tx2">
                  <a:lumMod val="60000"/>
                  <a:lumOff val="40000"/>
                </a:schemeClr>
              </a:solidFill>
              <a:latin typeface="Cambria" panose="02040503050406030204" pitchFamily="18" charset="0"/>
            </a:endParaRPr>
          </a:p>
          <a:p>
            <a:pPr algn="ctr">
              <a:lnSpc>
                <a:spcPct val="114000"/>
              </a:lnSpc>
            </a:pPr>
            <a:endParaRPr lang="en-US" sz="2400" b="1" dirty="0" smtClean="0">
              <a:solidFill>
                <a:schemeClr val="tx2">
                  <a:lumMod val="60000"/>
                  <a:lumOff val="40000"/>
                </a:schemeClr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9620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-1" y="0"/>
            <a:ext cx="4251011" cy="68580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95000"/>
                  <a:lumOff val="5000"/>
                </a:schemeClr>
              </a:gs>
              <a:gs pos="23000">
                <a:schemeClr val="tx1">
                  <a:lumMod val="85000"/>
                  <a:lumOff val="15000"/>
                </a:schemeClr>
              </a:gs>
              <a:gs pos="69000">
                <a:schemeClr val="tx1">
                  <a:lumMod val="85000"/>
                  <a:lumOff val="15000"/>
                </a:schemeClr>
              </a:gs>
              <a:gs pos="97000">
                <a:schemeClr val="tx1">
                  <a:lumMod val="75000"/>
                  <a:lumOff val="2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9567862" y="213237"/>
            <a:ext cx="8186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C2C2C"/>
                </a:solidFill>
                <a:latin typeface="Cambria" panose="02040503050406030204" pitchFamily="18" charset="0"/>
                <a:cs typeface="Helvetica" panose="020B0604020202020204" pitchFamily="34" charset="0"/>
              </a:rPr>
              <a:t>Recommendation</a:t>
            </a:r>
            <a:endParaRPr lang="en-US" sz="3600" b="1" dirty="0">
              <a:solidFill>
                <a:srgbClr val="FC2C2C"/>
              </a:solidFill>
              <a:latin typeface="Cambria" panose="02040503050406030204" pitchFamily="18" charset="0"/>
              <a:cs typeface="Helvetica" panose="020B0604020202020204" pitchFamily="34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 flipH="1">
            <a:off x="0" y="0"/>
            <a:ext cx="27432000" cy="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4251010" y="6629400"/>
            <a:ext cx="23180990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4251010" y="6477000"/>
            <a:ext cx="23180990" cy="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6200" y="945611"/>
            <a:ext cx="4800600" cy="541686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  <a:latin typeface="Cambria" panose="02040503050406030204" pitchFamily="18" charset="0"/>
                <a:cs typeface="Helvetica" panose="020B0604020202020204" pitchFamily="34" charset="0"/>
              </a:rPr>
              <a:t>Project Overview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  <a:latin typeface="Cambria" panose="02040503050406030204" pitchFamily="18" charset="0"/>
                <a:cs typeface="Helvetica" panose="020B0604020202020204" pitchFamily="34" charset="0"/>
              </a:rPr>
              <a:t>Conceptual Energy Modeling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  <a:latin typeface="Cambria" panose="02040503050406030204" pitchFamily="18" charset="0"/>
                <a:cs typeface="Helvetica" panose="020B0604020202020204" pitchFamily="34" charset="0"/>
              </a:rPr>
              <a:t>Green Roof Implementation</a:t>
            </a:r>
          </a:p>
          <a:p>
            <a:pPr>
              <a:lnSpc>
                <a:spcPct val="150000"/>
              </a:lnSpc>
            </a:pPr>
            <a:r>
              <a:rPr lang="en-US" sz="2400" b="1" u="sng" dirty="0" smtClean="0">
                <a:solidFill>
                  <a:schemeClr val="bg1"/>
                </a:solidFill>
                <a:latin typeface="Cambria" panose="02040503050406030204" pitchFamily="18" charset="0"/>
                <a:cs typeface="Helvetica" panose="020B0604020202020204" pitchFamily="34" charset="0"/>
              </a:rPr>
              <a:t>On-Site Renewable Energy</a:t>
            </a:r>
          </a:p>
          <a:p>
            <a:pPr lvl="1"/>
            <a:r>
              <a:rPr lang="en-US" sz="2400" dirty="0">
                <a:solidFill>
                  <a:schemeClr val="bg1"/>
                </a:solidFill>
                <a:latin typeface="Cambria" panose="02040503050406030204" pitchFamily="18" charset="0"/>
                <a:cs typeface="Helvetica" panose="020B0604020202020204" pitchFamily="34" charset="0"/>
              </a:rPr>
              <a:t>Proposed </a:t>
            </a:r>
            <a:r>
              <a:rPr lang="en-US" sz="2400" dirty="0" smtClean="0">
                <a:solidFill>
                  <a:schemeClr val="bg1"/>
                </a:solidFill>
                <a:latin typeface="Cambria" panose="02040503050406030204" pitchFamily="18" charset="0"/>
                <a:cs typeface="Helvetica" panose="020B0604020202020204" pitchFamily="34" charset="0"/>
              </a:rPr>
              <a:t>Design</a:t>
            </a:r>
          </a:p>
          <a:p>
            <a:pPr lvl="1"/>
            <a:r>
              <a:rPr lang="en-US" sz="2400" dirty="0" smtClean="0">
                <a:solidFill>
                  <a:schemeClr val="bg1"/>
                </a:solidFill>
                <a:latin typeface="Cambria" panose="02040503050406030204" pitchFamily="18" charset="0"/>
                <a:cs typeface="Helvetica" panose="020B0604020202020204" pitchFamily="34" charset="0"/>
              </a:rPr>
              <a:t>Generation Capacity</a:t>
            </a:r>
            <a:endParaRPr lang="en-US" sz="2400" dirty="0">
              <a:solidFill>
                <a:schemeClr val="bg1"/>
              </a:solidFill>
              <a:latin typeface="Cambria" panose="02040503050406030204" pitchFamily="18" charset="0"/>
              <a:cs typeface="Helvetica" panose="020B0604020202020204" pitchFamily="34" charset="0"/>
            </a:endParaRPr>
          </a:p>
          <a:p>
            <a:pPr lvl="1"/>
            <a:r>
              <a:rPr lang="en-US" sz="2400" dirty="0" smtClean="0">
                <a:solidFill>
                  <a:schemeClr val="bg1"/>
                </a:solidFill>
                <a:latin typeface="Cambria" panose="02040503050406030204" pitchFamily="18" charset="0"/>
                <a:cs typeface="Helvetica" panose="020B0604020202020204" pitchFamily="34" charset="0"/>
              </a:rPr>
              <a:t>Lifecycle </a:t>
            </a:r>
            <a:r>
              <a:rPr lang="en-US" sz="2400" dirty="0">
                <a:solidFill>
                  <a:schemeClr val="bg1"/>
                </a:solidFill>
                <a:latin typeface="Cambria" panose="02040503050406030204" pitchFamily="18" charset="0"/>
                <a:cs typeface="Helvetica" panose="020B0604020202020204" pitchFamily="34" charset="0"/>
              </a:rPr>
              <a:t>Cost Analysis</a:t>
            </a:r>
          </a:p>
          <a:p>
            <a:pPr lvl="1"/>
            <a:r>
              <a:rPr 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mbria" panose="02040503050406030204" pitchFamily="18" charset="0"/>
                <a:cs typeface="Helvetica" panose="020B0604020202020204" pitchFamily="34" charset="0"/>
              </a:rPr>
              <a:t>Recommendation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  <a:latin typeface="Cambria" panose="02040503050406030204" pitchFamily="18" charset="0"/>
                <a:cs typeface="Helvetica" panose="020B0604020202020204" pitchFamily="34" charset="0"/>
              </a:rPr>
              <a:t>Advanced Lighting Controls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  <a:latin typeface="Cambria" panose="02040503050406030204" pitchFamily="18" charset="0"/>
                <a:cs typeface="Helvetica" panose="020B0604020202020204" pitchFamily="34" charset="0"/>
              </a:rPr>
              <a:t>Conclusion</a:t>
            </a:r>
          </a:p>
          <a:p>
            <a:endParaRPr lang="en-US" dirty="0" smtClean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sz="2400" dirty="0" smtClean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10668000" y="886141"/>
            <a:ext cx="5943600" cy="0"/>
          </a:xfrm>
          <a:prstGeom prst="line">
            <a:avLst/>
          </a:prstGeom>
          <a:ln w="31750">
            <a:solidFill>
              <a:srgbClr val="FC2C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343400" y="-152400"/>
            <a:ext cx="1" cy="7162800"/>
          </a:xfrm>
          <a:prstGeom prst="line">
            <a:avLst/>
          </a:prstGeom>
          <a:ln w="409575">
            <a:solidFill>
              <a:schemeClr val="accent1">
                <a:lumMod val="75000"/>
              </a:schemeClr>
            </a:solidFill>
            <a:round/>
          </a:ln>
          <a:effectLst>
            <a:softEdge rad="10160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-1" y="6629400"/>
            <a:ext cx="425101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-1" y="6477000"/>
            <a:ext cx="425101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8655966" y="1487535"/>
            <a:ext cx="8408069" cy="3109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en-US" sz="2800" b="1" dirty="0" smtClean="0">
                <a:solidFill>
                  <a:srgbClr val="FC2C2C"/>
                </a:solidFill>
                <a:latin typeface="Cambria" panose="02040503050406030204" pitchFamily="18" charset="0"/>
              </a:rPr>
              <a:t>Conclusions</a:t>
            </a:r>
          </a:p>
          <a:p>
            <a:pPr marL="457200" indent="-4572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  <a:latin typeface="Cambria" panose="02040503050406030204" pitchFamily="18" charset="0"/>
              </a:rPr>
              <a:t>The proposed system is easily eligible for 7 LEED® credits for providing over 13% of Gambet Center’s electricity</a:t>
            </a:r>
          </a:p>
          <a:p>
            <a:pPr marL="457200" indent="-4572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  <a:latin typeface="Cambria" panose="02040503050406030204" pitchFamily="18" charset="0"/>
              </a:rPr>
              <a:t>The long payback period and low ROI make the option undesirable to the owner</a:t>
            </a:r>
          </a:p>
          <a:p>
            <a:pPr marL="457200" indent="-4572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  <a:latin typeface="Cambria" panose="02040503050406030204" pitchFamily="18" charset="0"/>
              </a:rPr>
              <a:t>Premium price of Envision® Solar Tree offsets the future savings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9857803" y="1796242"/>
            <a:ext cx="7956492" cy="29694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en-US" sz="3600" b="1" dirty="0" smtClean="0">
                <a:solidFill>
                  <a:srgbClr val="FC2C2C"/>
                </a:solidFill>
                <a:latin typeface="Cambria" panose="02040503050406030204" pitchFamily="18" charset="0"/>
              </a:rPr>
              <a:t>Revised Design</a:t>
            </a:r>
          </a:p>
          <a:p>
            <a:pPr marL="457200" indent="-4572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chemeClr val="bg1">
                    <a:lumMod val="75000"/>
                  </a:schemeClr>
                </a:solidFill>
                <a:latin typeface="Cambria" panose="02040503050406030204" pitchFamily="18" charset="0"/>
              </a:rPr>
              <a:t>Rooftop array with one Solar Canopy</a:t>
            </a:r>
          </a:p>
          <a:p>
            <a:pPr marL="457200" indent="-4572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chemeClr val="bg1">
                    <a:lumMod val="75000"/>
                  </a:schemeClr>
                </a:solidFill>
                <a:latin typeface="Cambria" panose="02040503050406030204" pitchFamily="18" charset="0"/>
              </a:rPr>
              <a:t>Generates 15.7% - 7 LEED® credits</a:t>
            </a:r>
          </a:p>
          <a:p>
            <a:pPr marL="457200" indent="-4572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chemeClr val="bg1">
                    <a:lumMod val="75000"/>
                  </a:schemeClr>
                </a:solidFill>
                <a:latin typeface="Cambria" panose="02040503050406030204" pitchFamily="18" charset="0"/>
              </a:rPr>
              <a:t>Reduces payback period to 15 years</a:t>
            </a:r>
          </a:p>
          <a:p>
            <a:pPr marL="457200" indent="-4572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chemeClr val="bg1">
                    <a:lumMod val="75000"/>
                  </a:schemeClr>
                </a:solidFill>
                <a:latin typeface="Cambria" panose="02040503050406030204" pitchFamily="18" charset="0"/>
              </a:rPr>
              <a:t>$105,000 ROI (21%)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0399" y="1137985"/>
            <a:ext cx="3513441" cy="4123037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4628851" y="4765645"/>
            <a:ext cx="3816535" cy="4572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mbria" panose="02040503050406030204" pitchFamily="18" charset="0"/>
                <a:cs typeface="Helvetica" panose="020B0604020202020204" pitchFamily="34" charset="0"/>
              </a:rPr>
              <a:t>Final Recommendation</a:t>
            </a:r>
            <a:endParaRPr lang="en-US" sz="2400" b="1" dirty="0">
              <a:solidFill>
                <a:schemeClr val="tx2">
                  <a:lumMod val="60000"/>
                  <a:lumOff val="40000"/>
                </a:schemeClr>
              </a:solidFill>
              <a:latin typeface="Cambria" panose="02040503050406030204" pitchFamily="18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5522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12"/>
          <p:cNvSpPr txBox="1">
            <a:spLocks noChangeArrowheads="1"/>
          </p:cNvSpPr>
          <p:nvPr/>
        </p:nvSpPr>
        <p:spPr bwMode="auto">
          <a:xfrm>
            <a:off x="9144000" y="2363788"/>
            <a:ext cx="91440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4000" b="1" dirty="0" smtClean="0">
                <a:solidFill>
                  <a:srgbClr val="FC2C2C"/>
                </a:solidFill>
                <a:latin typeface="Cambria" panose="02040503050406030204" pitchFamily="18" charset="0"/>
                <a:cs typeface="Aharoni" panose="02010803020104030203" pitchFamily="2" charset="-79"/>
              </a:rPr>
              <a:t>Technical Analysis IV</a:t>
            </a:r>
          </a:p>
          <a:p>
            <a:pPr algn="ctr" eaLnBrk="1" hangingPunct="1"/>
            <a:r>
              <a:rPr lang="en-US" sz="4000" b="1" dirty="0" smtClean="0">
                <a:solidFill>
                  <a:schemeClr val="bg1">
                    <a:lumMod val="75000"/>
                  </a:schemeClr>
                </a:solidFill>
                <a:latin typeface="Cambria" panose="02040503050406030204" pitchFamily="18" charset="0"/>
                <a:cs typeface="Aharoni" panose="02010803020104030203" pitchFamily="2" charset="-79"/>
              </a:rPr>
              <a:t>Advanced Lighting Control</a:t>
            </a:r>
            <a:endParaRPr lang="en-US" sz="2800" b="1" dirty="0">
              <a:solidFill>
                <a:schemeClr val="bg1">
                  <a:lumMod val="75000"/>
                </a:schemeClr>
              </a:solidFill>
              <a:latin typeface="Cambria" panose="02040503050406030204" pitchFamily="18" charset="0"/>
              <a:cs typeface="Aharoni" panose="02010803020104030203" pitchFamily="2" charset="-79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0" y="6477000"/>
            <a:ext cx="27432000" cy="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0" y="228600"/>
            <a:ext cx="27432000" cy="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0" y="6629400"/>
            <a:ext cx="27432000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2372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/>
          <p:cNvSpPr/>
          <p:nvPr/>
        </p:nvSpPr>
        <p:spPr>
          <a:xfrm>
            <a:off x="-1" y="0"/>
            <a:ext cx="4251011" cy="68580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95000"/>
                  <a:lumOff val="5000"/>
                </a:schemeClr>
              </a:gs>
              <a:gs pos="23000">
                <a:schemeClr val="tx1">
                  <a:lumMod val="85000"/>
                  <a:lumOff val="15000"/>
                </a:schemeClr>
              </a:gs>
              <a:gs pos="69000">
                <a:schemeClr val="tx1">
                  <a:lumMod val="85000"/>
                  <a:lumOff val="15000"/>
                </a:schemeClr>
              </a:gs>
              <a:gs pos="97000">
                <a:schemeClr val="tx1">
                  <a:lumMod val="75000"/>
                  <a:lumOff val="2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17279" t="1087" r="18607"/>
          <a:stretch/>
        </p:blipFill>
        <p:spPr>
          <a:xfrm>
            <a:off x="4419601" y="0"/>
            <a:ext cx="4648200" cy="6858000"/>
          </a:xfrm>
          <a:prstGeom prst="rect">
            <a:avLst/>
          </a:prstGeom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9567862" y="239810"/>
            <a:ext cx="8186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C2C2C"/>
                </a:solidFill>
                <a:latin typeface="Cambria" panose="02040503050406030204" pitchFamily="18" charset="0"/>
                <a:cs typeface="Helvetica" panose="020B0604020202020204" pitchFamily="34" charset="0"/>
              </a:rPr>
              <a:t>Project Background</a:t>
            </a:r>
            <a:endParaRPr lang="en-US" sz="3600" b="1" dirty="0">
              <a:solidFill>
                <a:srgbClr val="FC2C2C"/>
              </a:solidFill>
              <a:latin typeface="Cambria" panose="02040503050406030204" pitchFamily="18" charset="0"/>
              <a:cs typeface="Helvetica" panose="020B0604020202020204" pitchFamily="34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 flipH="1">
            <a:off x="0" y="0"/>
            <a:ext cx="27432000" cy="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0" y="6629400"/>
            <a:ext cx="27432000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0" y="6477000"/>
            <a:ext cx="27432000" cy="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6200" y="945611"/>
            <a:ext cx="4800600" cy="467820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solidFill>
                  <a:schemeClr val="bg1"/>
                </a:solidFill>
                <a:latin typeface="Cambria" panose="02040503050406030204" pitchFamily="18" charset="0"/>
                <a:cs typeface="Helvetica" panose="020B0604020202020204" pitchFamily="34" charset="0"/>
              </a:rPr>
              <a:t>Project Overview</a:t>
            </a:r>
          </a:p>
          <a:p>
            <a:pPr lvl="1"/>
            <a:r>
              <a:rPr 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mbria" panose="02040503050406030204" pitchFamily="18" charset="0"/>
                <a:cs typeface="Helvetica" panose="020B0604020202020204" pitchFamily="34" charset="0"/>
              </a:rPr>
              <a:t>Project Background</a:t>
            </a:r>
          </a:p>
          <a:p>
            <a:pPr lvl="1"/>
            <a:r>
              <a:rPr lang="en-US" sz="2400" dirty="0" smtClean="0">
                <a:solidFill>
                  <a:schemeClr val="bg1"/>
                </a:solidFill>
                <a:latin typeface="Cambria" panose="02040503050406030204" pitchFamily="18" charset="0"/>
                <a:cs typeface="Helvetica" panose="020B0604020202020204" pitchFamily="34" charset="0"/>
              </a:rPr>
              <a:t>LEED® Evaluation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Cambria" panose="02040503050406030204" pitchFamily="18" charset="0"/>
                <a:cs typeface="Helvetica" panose="020B0604020202020204" pitchFamily="34" charset="0"/>
              </a:rPr>
              <a:t>Conceptual Energy Modeling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Cambria" panose="02040503050406030204" pitchFamily="18" charset="0"/>
                <a:cs typeface="Helvetica" panose="020B0604020202020204" pitchFamily="34" charset="0"/>
              </a:rPr>
              <a:t>Green Roof Implementation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Cambria" panose="02040503050406030204" pitchFamily="18" charset="0"/>
                <a:cs typeface="Helvetica" panose="020B0604020202020204" pitchFamily="34" charset="0"/>
              </a:rPr>
              <a:t>On-Site Renewable Energy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Cambria" panose="02040503050406030204" pitchFamily="18" charset="0"/>
                <a:cs typeface="Helvetica" panose="020B0604020202020204" pitchFamily="34" charset="0"/>
              </a:rPr>
              <a:t>Advanced Lighting Controls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Cambria" panose="02040503050406030204" pitchFamily="18" charset="0"/>
                <a:cs typeface="Helvetica" panose="020B0604020202020204" pitchFamily="34" charset="0"/>
              </a:rPr>
              <a:t>Conclusion</a:t>
            </a:r>
          </a:p>
          <a:p>
            <a:endParaRPr lang="en-US" dirty="0" smtClean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sz="2400" dirty="0" smtClean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848849" y="3302094"/>
            <a:ext cx="8186738" cy="2793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mbria" panose="02040503050406030204" pitchFamily="18" charset="0"/>
              </a:rPr>
              <a:t>Building Location: </a:t>
            </a:r>
            <a:r>
              <a:rPr lang="en-US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DeSales University – Center Valley, PA</a:t>
            </a:r>
          </a:p>
          <a:p>
            <a:pPr>
              <a:lnSpc>
                <a:spcPct val="114000"/>
              </a:lnSpc>
            </a:pP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mbria" panose="02040503050406030204" pitchFamily="18" charset="0"/>
              </a:rPr>
              <a:t>Building Size: </a:t>
            </a:r>
            <a:r>
              <a:rPr lang="en-US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77,000 SF</a:t>
            </a:r>
          </a:p>
          <a:p>
            <a:pPr>
              <a:lnSpc>
                <a:spcPct val="114000"/>
              </a:lnSpc>
            </a:pP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mbria" panose="02040503050406030204" pitchFamily="18" charset="0"/>
              </a:rPr>
              <a:t>Number of Stories: </a:t>
            </a:r>
            <a:r>
              <a:rPr lang="en-US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2 Stories</a:t>
            </a:r>
          </a:p>
          <a:p>
            <a:pPr>
              <a:lnSpc>
                <a:spcPct val="114000"/>
              </a:lnSpc>
            </a:pP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mbria" panose="02040503050406030204" pitchFamily="18" charset="0"/>
              </a:rPr>
              <a:t>Occupancy/Function Type: </a:t>
            </a:r>
            <a:r>
              <a:rPr lang="en-US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Business - Offices, Education, Labs</a:t>
            </a:r>
          </a:p>
          <a:p>
            <a:pPr>
              <a:lnSpc>
                <a:spcPct val="114000"/>
              </a:lnSpc>
            </a:pP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mbria" panose="02040503050406030204" pitchFamily="18" charset="0"/>
              </a:rPr>
              <a:t>Project Cost: </a:t>
            </a:r>
            <a:r>
              <a:rPr lang="en-US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$27 Million</a:t>
            </a:r>
          </a:p>
          <a:p>
            <a:pPr>
              <a:lnSpc>
                <a:spcPct val="114000"/>
              </a:lnSpc>
            </a:pP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mbria" panose="02040503050406030204" pitchFamily="18" charset="0"/>
              </a:rPr>
              <a:t>Dates of Construction: </a:t>
            </a:r>
            <a:r>
              <a:rPr lang="en-US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June 2011 – February 2013</a:t>
            </a:r>
          </a:p>
          <a:p>
            <a:pPr>
              <a:lnSpc>
                <a:spcPct val="114000"/>
              </a:lnSpc>
            </a:pP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mbria" panose="02040503050406030204" pitchFamily="18" charset="0"/>
              </a:rPr>
              <a:t>Project Delivery Method: </a:t>
            </a:r>
            <a:r>
              <a:rPr lang="en-US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Design-Bid-Build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0058400" y="1219200"/>
            <a:ext cx="8186738" cy="20220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bg1">
                    <a:lumMod val="75000"/>
                  </a:schemeClr>
                </a:solidFill>
                <a:latin typeface="Cambria" panose="02040503050406030204" pitchFamily="18" charset="0"/>
              </a:rPr>
              <a:t>New building for Business and Healthcare Education</a:t>
            </a:r>
          </a:p>
          <a:p>
            <a:pPr marL="342900" indent="-3429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bg1">
                    <a:lumMod val="75000"/>
                  </a:schemeClr>
                </a:solidFill>
                <a:latin typeface="Cambria" panose="02040503050406030204" pitchFamily="18" charset="0"/>
              </a:rPr>
              <a:t>10 classrooms and lecture hall</a:t>
            </a:r>
          </a:p>
          <a:p>
            <a:pPr marL="342900" indent="-3429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bg1">
                    <a:lumMod val="75000"/>
                  </a:schemeClr>
                </a:solidFill>
                <a:latin typeface="Cambria" panose="02040503050406030204" pitchFamily="18" charset="0"/>
              </a:rPr>
              <a:t>Business classrooms with mock trading floor</a:t>
            </a:r>
          </a:p>
          <a:p>
            <a:pPr marL="342900" indent="-3429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bg1">
                    <a:lumMod val="75000"/>
                  </a:schemeClr>
                </a:solidFill>
                <a:latin typeface="Cambria" panose="02040503050406030204" pitchFamily="18" charset="0"/>
              </a:rPr>
              <a:t>Cutting edge patient, simulation, and anatomy labs</a:t>
            </a:r>
          </a:p>
          <a:p>
            <a:pPr marL="342900" indent="-3429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bg1">
                    <a:lumMod val="75000"/>
                  </a:schemeClr>
                </a:solidFill>
                <a:latin typeface="Cambria" panose="02040503050406030204" pitchFamily="18" charset="0"/>
              </a:rPr>
              <a:t>Faculty and administrative offices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9027619" y="1072804"/>
            <a:ext cx="8186738" cy="2360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mbria" panose="02040503050406030204" pitchFamily="18" charset="0"/>
              </a:rPr>
              <a:t>Owner: </a:t>
            </a:r>
            <a:r>
              <a:rPr lang="en-US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DeSales University</a:t>
            </a:r>
          </a:p>
          <a:p>
            <a:pPr>
              <a:lnSpc>
                <a:spcPct val="114000"/>
              </a:lnSpc>
            </a:pP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mbria" panose="02040503050406030204" pitchFamily="18" charset="0"/>
              </a:rPr>
              <a:t>Architect: </a:t>
            </a:r>
            <a:r>
              <a:rPr lang="en-US" b="1" dirty="0" err="1" smtClean="0">
                <a:solidFill>
                  <a:schemeClr val="bg1"/>
                </a:solidFill>
                <a:latin typeface="Cambria" panose="02040503050406030204" pitchFamily="18" charset="0"/>
              </a:rPr>
              <a:t>Breslin</a:t>
            </a:r>
            <a:r>
              <a:rPr lang="en-US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Cambria" panose="02040503050406030204" pitchFamily="18" charset="0"/>
              </a:rPr>
              <a:t>Ridyard</a:t>
            </a:r>
            <a:r>
              <a:rPr lang="en-US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Cambria" panose="02040503050406030204" pitchFamily="18" charset="0"/>
              </a:rPr>
              <a:t>Fadero</a:t>
            </a:r>
            <a:r>
              <a:rPr lang="en-US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 Architects</a:t>
            </a:r>
          </a:p>
          <a:p>
            <a:pPr>
              <a:lnSpc>
                <a:spcPct val="114000"/>
              </a:lnSpc>
            </a:pP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mbria" panose="02040503050406030204" pitchFamily="18" charset="0"/>
              </a:rPr>
              <a:t>Construction Manager: </a:t>
            </a:r>
            <a:r>
              <a:rPr lang="en-US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Alvin H. </a:t>
            </a:r>
            <a:r>
              <a:rPr lang="en-US" b="1" dirty="0" err="1" smtClean="0">
                <a:solidFill>
                  <a:schemeClr val="bg1"/>
                </a:solidFill>
                <a:latin typeface="Cambria" panose="02040503050406030204" pitchFamily="18" charset="0"/>
              </a:rPr>
              <a:t>Butz</a:t>
            </a:r>
            <a:r>
              <a:rPr lang="en-US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, Inc.</a:t>
            </a:r>
          </a:p>
          <a:p>
            <a:pPr>
              <a:lnSpc>
                <a:spcPct val="114000"/>
              </a:lnSpc>
            </a:pP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mbria" panose="02040503050406030204" pitchFamily="18" charset="0"/>
              </a:rPr>
              <a:t>Mechanical/Electrical Engineer: </a:t>
            </a:r>
            <a:r>
              <a:rPr lang="en-US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Snyder Hoffman Associates</a:t>
            </a:r>
          </a:p>
          <a:p>
            <a:pPr>
              <a:lnSpc>
                <a:spcPct val="114000"/>
              </a:lnSpc>
            </a:pP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mbria" panose="02040503050406030204" pitchFamily="18" charset="0"/>
              </a:rPr>
              <a:t>Civil/Structural Engineer: </a:t>
            </a:r>
            <a:r>
              <a:rPr lang="en-US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Barry </a:t>
            </a:r>
            <a:r>
              <a:rPr lang="en-US" b="1" dirty="0" err="1" smtClean="0">
                <a:solidFill>
                  <a:schemeClr val="bg1"/>
                </a:solidFill>
                <a:latin typeface="Cambria" panose="02040503050406030204" pitchFamily="18" charset="0"/>
              </a:rPr>
              <a:t>Isett</a:t>
            </a:r>
            <a:r>
              <a:rPr lang="en-US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 and Associates</a:t>
            </a:r>
          </a:p>
          <a:p>
            <a:endParaRPr lang="en-US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18770442" y="3215387"/>
            <a:ext cx="8179117" cy="3109214"/>
            <a:chOff x="10084593" y="3281499"/>
            <a:chExt cx="8179117" cy="3109214"/>
          </a:xfrm>
        </p:grpSpPr>
        <p:sp>
          <p:nvSpPr>
            <p:cNvPr id="12" name="Rectangle 11"/>
            <p:cNvSpPr/>
            <p:nvPr/>
          </p:nvSpPr>
          <p:spPr>
            <a:xfrm>
              <a:off x="10084593" y="3281499"/>
              <a:ext cx="8179117" cy="3109214"/>
            </a:xfrm>
            <a:prstGeom prst="rect">
              <a:avLst/>
            </a:pr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>
              <a:softEdge rad="596900"/>
            </a:effectLst>
          </p:spPr>
          <p:style>
            <a:lnRef idx="2">
              <a:schemeClr val="accent1">
                <a:shade val="50000"/>
              </a:schemeClr>
            </a:lnRef>
            <a:fillRef idx="1003">
              <a:schemeClr val="dk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84996" name="Picture 4" descr="http://desales.edu/_images/dsu_logo_main1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06201" y="4044797"/>
              <a:ext cx="2047875" cy="8096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TextBox 26"/>
            <p:cNvSpPr txBox="1"/>
            <p:nvPr/>
          </p:nvSpPr>
          <p:spPr>
            <a:xfrm>
              <a:off x="11065669" y="4876800"/>
              <a:ext cx="579120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Helvetica" panose="020B0604020202020204" pitchFamily="34" charset="0"/>
                  <a:cs typeface="Helvetica" panose="020B0604020202020204" pitchFamily="34" charset="0"/>
                </a:rPr>
                <a:t>BRESLIN RIDYARD FADERO </a:t>
              </a:r>
              <a:r>
                <a:rPr lang="en-US" dirty="0" smtClean="0">
                  <a:solidFill>
                    <a:srgbClr val="C00000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ARCHITECTS</a:t>
              </a:r>
              <a:endParaRPr lang="en-US" dirty="0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grpSp>
          <p:nvGrpSpPr>
            <p:cNvPr id="28" name="Group 27"/>
            <p:cNvGrpSpPr/>
            <p:nvPr/>
          </p:nvGrpSpPr>
          <p:grpSpPr>
            <a:xfrm>
              <a:off x="13868399" y="4189439"/>
              <a:ext cx="2988470" cy="625183"/>
              <a:chOff x="13868399" y="4189439"/>
              <a:chExt cx="2988470" cy="625183"/>
            </a:xfrm>
          </p:grpSpPr>
          <p:pic>
            <p:nvPicPr>
              <p:cNvPr id="84994" name="Picture 2" descr="Alvin H. Butz, Inc.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1140"/>
              <a:stretch/>
            </p:blipFill>
            <p:spPr bwMode="auto">
              <a:xfrm>
                <a:off x="13868399" y="4189439"/>
                <a:ext cx="600077" cy="62518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0" name="TextBox 29"/>
              <p:cNvSpPr txBox="1"/>
              <p:nvPr/>
            </p:nvSpPr>
            <p:spPr>
              <a:xfrm>
                <a:off x="14435139" y="4238908"/>
                <a:ext cx="2421730" cy="5616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1800" dirty="0" smtClean="0">
                    <a:latin typeface="Helvetica" panose="020B0604020202020204" pitchFamily="34" charset="0"/>
                    <a:cs typeface="Helvetica" panose="020B0604020202020204" pitchFamily="34" charset="0"/>
                  </a:rPr>
                  <a:t>ALVIN H. BUTZ, INC.</a:t>
                </a:r>
              </a:p>
              <a:p>
                <a:pPr algn="just"/>
                <a:r>
                  <a:rPr lang="en-US" sz="1250" dirty="0" smtClean="0">
                    <a:latin typeface="Helvetica" panose="020B0604020202020204" pitchFamily="34" charset="0"/>
                    <a:cs typeface="Helvetica" panose="020B0604020202020204" pitchFamily="34" charset="0"/>
                  </a:rPr>
                  <a:t>CONSTRUCTION MANAGER</a:t>
                </a:r>
                <a:endParaRPr lang="en-US" sz="1250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</p:grpSp>
      </p:grpSp>
      <p:cxnSp>
        <p:nvCxnSpPr>
          <p:cNvPr id="33" name="Straight Connector 32"/>
          <p:cNvCxnSpPr/>
          <p:nvPr/>
        </p:nvCxnSpPr>
        <p:spPr>
          <a:xfrm>
            <a:off x="10668000" y="886141"/>
            <a:ext cx="5943600" cy="0"/>
          </a:xfrm>
          <a:prstGeom prst="line">
            <a:avLst/>
          </a:prstGeom>
          <a:ln w="31750">
            <a:solidFill>
              <a:srgbClr val="FC2C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4343400" y="-152400"/>
            <a:ext cx="1" cy="7162800"/>
          </a:xfrm>
          <a:prstGeom prst="line">
            <a:avLst/>
          </a:prstGeom>
          <a:ln w="409575">
            <a:solidFill>
              <a:schemeClr val="accent1">
                <a:lumMod val="75000"/>
              </a:schemeClr>
            </a:solidFill>
            <a:round/>
          </a:ln>
          <a:effectLst>
            <a:softEdge rad="10160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H="1">
            <a:off x="-1" y="6629400"/>
            <a:ext cx="425101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H="1">
            <a:off x="-1" y="6477000"/>
            <a:ext cx="425101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7269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-1" y="0"/>
            <a:ext cx="4251011" cy="68580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95000"/>
                  <a:lumOff val="5000"/>
                </a:schemeClr>
              </a:gs>
              <a:gs pos="23000">
                <a:schemeClr val="tx1">
                  <a:lumMod val="85000"/>
                  <a:lumOff val="15000"/>
                </a:schemeClr>
              </a:gs>
              <a:gs pos="69000">
                <a:schemeClr val="tx1">
                  <a:lumMod val="85000"/>
                  <a:lumOff val="15000"/>
                </a:schemeClr>
              </a:gs>
              <a:gs pos="97000">
                <a:schemeClr val="tx1">
                  <a:lumMod val="75000"/>
                  <a:lumOff val="2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9567862" y="213237"/>
            <a:ext cx="8186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C2C2C"/>
                </a:solidFill>
                <a:latin typeface="Cambria" panose="02040503050406030204" pitchFamily="18" charset="0"/>
                <a:cs typeface="Helvetica" panose="020B0604020202020204" pitchFamily="34" charset="0"/>
              </a:rPr>
              <a:t>Quantum® Upgrade</a:t>
            </a:r>
            <a:endParaRPr lang="en-US" sz="3600" b="1" dirty="0">
              <a:solidFill>
                <a:srgbClr val="FC2C2C"/>
              </a:solidFill>
              <a:latin typeface="Cambria" panose="02040503050406030204" pitchFamily="18" charset="0"/>
              <a:cs typeface="Helvetica" panose="020B0604020202020204" pitchFamily="34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 flipH="1">
            <a:off x="0" y="0"/>
            <a:ext cx="27432000" cy="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4251010" y="6629400"/>
            <a:ext cx="23180990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4251010" y="6477000"/>
            <a:ext cx="23180990" cy="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6200" y="945611"/>
            <a:ext cx="4800600" cy="541686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  <a:latin typeface="Cambria" panose="02040503050406030204" pitchFamily="18" charset="0"/>
                <a:cs typeface="Helvetica" panose="020B0604020202020204" pitchFamily="34" charset="0"/>
              </a:rPr>
              <a:t>Project Overview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  <a:latin typeface="Cambria" panose="02040503050406030204" pitchFamily="18" charset="0"/>
                <a:cs typeface="Helvetica" panose="020B0604020202020204" pitchFamily="34" charset="0"/>
              </a:rPr>
              <a:t>Conceptual Energy Modeling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  <a:latin typeface="Cambria" panose="02040503050406030204" pitchFamily="18" charset="0"/>
                <a:cs typeface="Helvetica" panose="020B0604020202020204" pitchFamily="34" charset="0"/>
              </a:rPr>
              <a:t>Green Roof Implementation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  <a:latin typeface="Cambria" panose="02040503050406030204" pitchFamily="18" charset="0"/>
                <a:cs typeface="Helvetica" panose="020B0604020202020204" pitchFamily="34" charset="0"/>
              </a:rPr>
              <a:t>On-Site Renewable Energy</a:t>
            </a:r>
          </a:p>
          <a:p>
            <a:pPr>
              <a:lnSpc>
                <a:spcPct val="150000"/>
              </a:lnSpc>
            </a:pPr>
            <a:r>
              <a:rPr lang="en-US" sz="2400" b="1" u="sng" dirty="0" smtClean="0">
                <a:solidFill>
                  <a:schemeClr val="bg1"/>
                </a:solidFill>
                <a:latin typeface="Cambria" panose="02040503050406030204" pitchFamily="18" charset="0"/>
                <a:cs typeface="Helvetica" panose="020B0604020202020204" pitchFamily="34" charset="0"/>
              </a:rPr>
              <a:t>Advanced Lighting Controls</a:t>
            </a:r>
          </a:p>
          <a:p>
            <a:pPr lvl="1"/>
            <a:r>
              <a:rPr 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mbria" panose="02040503050406030204" pitchFamily="18" charset="0"/>
                <a:cs typeface="Helvetica" panose="020B0604020202020204" pitchFamily="34" charset="0"/>
              </a:rPr>
              <a:t>Quantum® Upgrade</a:t>
            </a:r>
            <a:endParaRPr lang="en-US" sz="2400" b="1" dirty="0">
              <a:solidFill>
                <a:schemeClr val="tx2">
                  <a:lumMod val="60000"/>
                  <a:lumOff val="40000"/>
                </a:schemeClr>
              </a:solidFill>
              <a:latin typeface="Cambria" panose="02040503050406030204" pitchFamily="18" charset="0"/>
              <a:cs typeface="Helvetica" panose="020B0604020202020204" pitchFamily="34" charset="0"/>
            </a:endParaRPr>
          </a:p>
          <a:p>
            <a:pPr lvl="1"/>
            <a:r>
              <a:rPr lang="en-US" sz="2400" dirty="0" smtClean="0">
                <a:solidFill>
                  <a:schemeClr val="bg1"/>
                </a:solidFill>
                <a:latin typeface="Cambria" panose="02040503050406030204" pitchFamily="18" charset="0"/>
                <a:cs typeface="Helvetica" panose="020B0604020202020204" pitchFamily="34" charset="0"/>
              </a:rPr>
              <a:t>Energy Savings</a:t>
            </a:r>
            <a:endParaRPr lang="en-US" sz="2400" dirty="0">
              <a:solidFill>
                <a:schemeClr val="bg1"/>
              </a:solidFill>
              <a:latin typeface="Cambria" panose="02040503050406030204" pitchFamily="18" charset="0"/>
              <a:cs typeface="Helvetica" panose="020B0604020202020204" pitchFamily="34" charset="0"/>
            </a:endParaRPr>
          </a:p>
          <a:p>
            <a:pPr lvl="1"/>
            <a:r>
              <a:rPr lang="en-US" sz="2400" dirty="0">
                <a:solidFill>
                  <a:schemeClr val="bg1"/>
                </a:solidFill>
                <a:latin typeface="Cambria" panose="02040503050406030204" pitchFamily="18" charset="0"/>
                <a:cs typeface="Helvetica" panose="020B0604020202020204" pitchFamily="34" charset="0"/>
              </a:rPr>
              <a:t>Lifecycle Cost Analysis</a:t>
            </a:r>
          </a:p>
          <a:p>
            <a:pPr lvl="1"/>
            <a:r>
              <a:rPr lang="en-US" sz="2400" dirty="0" smtClean="0">
                <a:solidFill>
                  <a:schemeClr val="bg1"/>
                </a:solidFill>
                <a:latin typeface="Cambria" panose="02040503050406030204" pitchFamily="18" charset="0"/>
                <a:cs typeface="Helvetica" panose="020B0604020202020204" pitchFamily="34" charset="0"/>
              </a:rPr>
              <a:t>Recommendation</a:t>
            </a:r>
            <a:endParaRPr lang="en-US" sz="2400" dirty="0" smtClean="0">
              <a:solidFill>
                <a:schemeClr val="bg1">
                  <a:lumMod val="75000"/>
                </a:schemeClr>
              </a:solidFill>
              <a:latin typeface="Cambria" panose="02040503050406030204" pitchFamily="18" charset="0"/>
              <a:cs typeface="Helvetica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  <a:latin typeface="Cambria" panose="02040503050406030204" pitchFamily="18" charset="0"/>
                <a:cs typeface="Helvetica" panose="020B0604020202020204" pitchFamily="34" charset="0"/>
              </a:rPr>
              <a:t>Conclusion</a:t>
            </a:r>
          </a:p>
          <a:p>
            <a:endParaRPr lang="en-US" dirty="0" smtClean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sz="2400" dirty="0" smtClean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10668000" y="886141"/>
            <a:ext cx="5943600" cy="0"/>
          </a:xfrm>
          <a:prstGeom prst="line">
            <a:avLst/>
          </a:prstGeom>
          <a:ln w="31750">
            <a:solidFill>
              <a:srgbClr val="FC2C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343400" y="-152400"/>
            <a:ext cx="1" cy="7162800"/>
          </a:xfrm>
          <a:prstGeom prst="line">
            <a:avLst/>
          </a:prstGeom>
          <a:ln w="409575">
            <a:solidFill>
              <a:schemeClr val="accent1">
                <a:lumMod val="75000"/>
              </a:schemeClr>
            </a:solidFill>
            <a:round/>
          </a:ln>
          <a:effectLst>
            <a:softEdge rad="10160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-1" y="6629400"/>
            <a:ext cx="425101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-1" y="6477000"/>
            <a:ext cx="425101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9525001" y="1067317"/>
            <a:ext cx="1676400" cy="304800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HUB 1</a:t>
            </a:r>
            <a:endParaRPr lang="en-US" sz="28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1201401" y="1881556"/>
            <a:ext cx="160019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11201401" y="2078527"/>
            <a:ext cx="160019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12877800" y="1676917"/>
            <a:ext cx="434339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mbria" panose="02040503050406030204" pitchFamily="18" charset="0"/>
                <a:cs typeface="Helvetica" panose="020B0604020202020204" pitchFamily="34" charset="0"/>
              </a:rPr>
              <a:t>QS Links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Cambria" panose="02040503050406030204" pitchFamily="18" charset="0"/>
                <a:cs typeface="Helvetica" panose="020B0604020202020204" pitchFamily="34" charset="0"/>
              </a:rPr>
              <a:t>Wall Keypads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Cambria" panose="02040503050406030204" pitchFamily="18" charset="0"/>
                <a:cs typeface="Helvetica" panose="020B0604020202020204" pitchFamily="34" charset="0"/>
              </a:rPr>
              <a:t>Sensor Modules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prstClr val="white">
                    <a:lumMod val="85000"/>
                  </a:prstClr>
                </a:solidFill>
                <a:latin typeface="Cambria" panose="02040503050406030204" pitchFamily="18" charset="0"/>
                <a:cs typeface="Helvetica" panose="020B0604020202020204" pitchFamily="34" charset="0"/>
              </a:rPr>
              <a:t>EcoSystem</a:t>
            </a:r>
            <a:r>
              <a:rPr lang="en-US" sz="2400" dirty="0">
                <a:solidFill>
                  <a:prstClr val="white">
                    <a:lumMod val="85000"/>
                  </a:prstClr>
                </a:solidFill>
                <a:latin typeface="Cambria" panose="02040503050406030204" pitchFamily="18" charset="0"/>
                <a:cs typeface="Helvetica" panose="020B0604020202020204" pitchFamily="34" charset="0"/>
              </a:rPr>
              <a:t>® </a:t>
            </a:r>
            <a:r>
              <a:rPr lang="en-US" sz="2400" dirty="0" smtClean="0">
                <a:solidFill>
                  <a:prstClr val="white">
                    <a:lumMod val="85000"/>
                  </a:prstClr>
                </a:solidFill>
                <a:latin typeface="Cambria" panose="02040503050406030204" pitchFamily="18" charset="0"/>
                <a:cs typeface="Helvetica" panose="020B0604020202020204" pitchFamily="34" charset="0"/>
              </a:rPr>
              <a:t>Loops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prstClr val="white">
                    <a:lumMod val="85000"/>
                  </a:prstClr>
                </a:solidFill>
                <a:latin typeface="Cambria" panose="02040503050406030204" pitchFamily="18" charset="0"/>
                <a:cs typeface="Helvetica" panose="020B0604020202020204" pitchFamily="34" charset="0"/>
              </a:rPr>
              <a:t>Fixture/AV Interfaces</a:t>
            </a:r>
            <a:endParaRPr lang="en-US" sz="2400" dirty="0">
              <a:solidFill>
                <a:prstClr val="white">
                  <a:lumMod val="85000"/>
                </a:prstClr>
              </a:solidFill>
              <a:latin typeface="Cambria" panose="02040503050406030204" pitchFamily="18" charset="0"/>
              <a:cs typeface="Helvetica" panose="020B0604020202020204" pitchFamily="34" charset="0"/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>
            <a:off x="10591800" y="4572517"/>
            <a:ext cx="220980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0591800" y="4115317"/>
            <a:ext cx="0" cy="45720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12510835" y="4382869"/>
            <a:ext cx="47103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chemeClr val="accent2"/>
                </a:solidFill>
                <a:latin typeface="Cambria" panose="02040503050406030204" pitchFamily="18" charset="0"/>
                <a:cs typeface="Helvetica" panose="020B0604020202020204" pitchFamily="34" charset="0"/>
              </a:rPr>
              <a:t>EcoSystem</a:t>
            </a:r>
            <a:r>
              <a:rPr lang="en-US" sz="3600" b="1" dirty="0" smtClean="0">
                <a:solidFill>
                  <a:schemeClr val="accent2"/>
                </a:solidFill>
                <a:latin typeface="Cambria" panose="02040503050406030204" pitchFamily="18" charset="0"/>
                <a:cs typeface="Helvetica" panose="020B0604020202020204" pitchFamily="34" charset="0"/>
              </a:rPr>
              <a:t>® Loop</a:t>
            </a:r>
            <a:endParaRPr lang="en-US" sz="3600" b="1" dirty="0">
              <a:solidFill>
                <a:schemeClr val="accent2"/>
              </a:solidFill>
              <a:latin typeface="Cambria" panose="02040503050406030204" pitchFamily="18" charset="0"/>
              <a:cs typeface="Helvetica" panose="020B0604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2632" y="536402"/>
            <a:ext cx="4124873" cy="683316"/>
          </a:xfrm>
          <a:prstGeom prst="rect">
            <a:avLst/>
          </a:prstGeom>
        </p:spPr>
      </p:pic>
      <p:cxnSp>
        <p:nvCxnSpPr>
          <p:cNvPr id="25" name="Straight Connector 24"/>
          <p:cNvCxnSpPr/>
          <p:nvPr/>
        </p:nvCxnSpPr>
        <p:spPr>
          <a:xfrm>
            <a:off x="9906000" y="4115317"/>
            <a:ext cx="0" cy="1599683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9906000" y="5715000"/>
            <a:ext cx="685800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34" name="Picture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2063" y="5037628"/>
            <a:ext cx="1221818" cy="1210772"/>
          </a:xfrm>
          <a:prstGeom prst="rect">
            <a:avLst/>
          </a:prstGeom>
        </p:spPr>
      </p:pic>
      <p:graphicFrame>
        <p:nvGraphicFramePr>
          <p:cNvPr id="38" name="Table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7153972"/>
              </p:ext>
            </p:extLst>
          </p:nvPr>
        </p:nvGraphicFramePr>
        <p:xfrm>
          <a:off x="4724400" y="1390650"/>
          <a:ext cx="4008184" cy="3333750"/>
        </p:xfrm>
        <a:graphic>
          <a:graphicData uri="http://schemas.openxmlformats.org/drawingml/2006/table">
            <a:tbl>
              <a:tblPr/>
              <a:tblGrid>
                <a:gridCol w="1689235"/>
                <a:gridCol w="709678"/>
                <a:gridCol w="789642"/>
                <a:gridCol w="819629"/>
              </a:tblGrid>
              <a:tr h="419100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2600" b="1" i="0" u="none" strike="noStrike" dirty="0">
                          <a:solidFill>
                            <a:srgbClr val="FC2C2C"/>
                          </a:solidFill>
                          <a:effectLst/>
                          <a:latin typeface="Cambria" panose="02040503050406030204" pitchFamily="18" charset="0"/>
                        </a:rPr>
                        <a:t>System </a:t>
                      </a:r>
                      <a:r>
                        <a:rPr lang="en-US" sz="2600" b="1" i="0" u="none" strike="noStrike" dirty="0" smtClean="0">
                          <a:solidFill>
                            <a:srgbClr val="FC2C2C"/>
                          </a:solidFill>
                          <a:effectLst/>
                          <a:latin typeface="Cambria" panose="02040503050406030204" pitchFamily="18" charset="0"/>
                        </a:rPr>
                        <a:t>Capacity Summary</a:t>
                      </a:r>
                      <a:endParaRPr lang="en-US" sz="2600" b="1" i="0" u="none" strike="noStrike" dirty="0">
                        <a:solidFill>
                          <a:srgbClr val="FC2C2C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0D0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2385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BFBFBF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0D0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BFBFBF"/>
                          </a:solidFill>
                          <a:effectLst/>
                          <a:latin typeface="Cambria" panose="02040503050406030204" pitchFamily="18" charset="0"/>
                        </a:rPr>
                        <a:t>Used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0D0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BFBFBF"/>
                          </a:solidFill>
                          <a:effectLst/>
                          <a:latin typeface="Cambria" panose="02040503050406030204" pitchFamily="18" charset="0"/>
                        </a:rPr>
                        <a:t>Avail.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0D0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BFBFBF"/>
                          </a:solidFill>
                          <a:effectLst/>
                          <a:latin typeface="Cambria" panose="02040503050406030204" pitchFamily="18" charset="0"/>
                        </a:rPr>
                        <a:t>Req'd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0D0D"/>
                    </a:solidFill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EcoSystem®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198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353"/>
                    </a:solidFill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1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Loop 1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46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-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1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Loop 2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64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-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QS Devices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261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36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353"/>
                    </a:solidFill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1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Link 1-A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94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-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1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Link 1-B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Panel Link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2385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1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Link 2-A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75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-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1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Link 2-B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92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-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  <p:sp>
        <p:nvSpPr>
          <p:cNvPr id="54" name="TextBox 53"/>
          <p:cNvSpPr txBox="1"/>
          <p:nvPr/>
        </p:nvSpPr>
        <p:spPr>
          <a:xfrm>
            <a:off x="4629150" y="4897369"/>
            <a:ext cx="42291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mbria" panose="02040503050406030204" pitchFamily="18" charset="0"/>
                <a:cs typeface="Helvetica" panose="020B0604020202020204" pitchFamily="34" charset="0"/>
              </a:rPr>
              <a:t>99 QS Devices per Link</a:t>
            </a:r>
          </a:p>
          <a:p>
            <a:pPr algn="ctr"/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mbria" panose="02040503050406030204" pitchFamily="18" charset="0"/>
                <a:cs typeface="Helvetica" panose="020B0604020202020204" pitchFamily="34" charset="0"/>
              </a:rPr>
              <a:t>64 Eco Devices per Loop</a:t>
            </a:r>
            <a:endParaRPr lang="en-US" sz="1800" dirty="0">
              <a:solidFill>
                <a:prstClr val="white">
                  <a:lumMod val="85000"/>
                </a:prstClr>
              </a:solidFill>
              <a:latin typeface="Cambria" panose="02040503050406030204" pitchFamily="18" charset="0"/>
              <a:cs typeface="Helvetica" panose="020B0604020202020204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9496564" y="229118"/>
            <a:ext cx="7031572" cy="3109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en-US" sz="2800" b="1" dirty="0" smtClean="0">
                <a:solidFill>
                  <a:srgbClr val="FC2C2C"/>
                </a:solidFill>
                <a:latin typeface="Cambria" panose="02040503050406030204" pitchFamily="18" charset="0"/>
              </a:rPr>
              <a:t>Upgrade Summary</a:t>
            </a:r>
          </a:p>
          <a:p>
            <a:pPr marL="457200" indent="-4572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  <a:latin typeface="Cambria" panose="02040503050406030204" pitchFamily="18" charset="0"/>
              </a:rPr>
              <a:t>80 Keypads, 76 Occupancy Sensors and 65 Daylight Sensors for perimeter faculty offices</a:t>
            </a:r>
          </a:p>
          <a:p>
            <a:pPr marL="457200" indent="-4572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  <a:latin typeface="Cambria" panose="02040503050406030204" pitchFamily="18" charset="0"/>
              </a:rPr>
              <a:t>198 </a:t>
            </a:r>
            <a:r>
              <a:rPr lang="en-US" sz="2400" dirty="0" err="1" smtClean="0">
                <a:solidFill>
                  <a:schemeClr val="bg1">
                    <a:lumMod val="75000"/>
                  </a:schemeClr>
                </a:solidFill>
                <a:latin typeface="Cambria" panose="02040503050406030204" pitchFamily="18" charset="0"/>
              </a:rPr>
              <a:t>EcoSystem</a:t>
            </a: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  <a:latin typeface="Cambria" panose="02040503050406030204" pitchFamily="18" charset="0"/>
              </a:rPr>
              <a:t>® Compatible Fixtures</a:t>
            </a:r>
          </a:p>
          <a:p>
            <a:pPr marL="457200" indent="-4572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  <a:latin typeface="Cambria" panose="02040503050406030204" pitchFamily="18" charset="0"/>
              </a:rPr>
              <a:t>Insufficient system capacity</a:t>
            </a:r>
          </a:p>
          <a:p>
            <a:pPr marL="457200" indent="-4572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  <a:latin typeface="Cambria" panose="02040503050406030204" pitchFamily="18" charset="0"/>
              </a:rPr>
              <a:t>Upgrading to more advanced Hubs significantly increases cost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19431000" y="3712179"/>
            <a:ext cx="7097136" cy="26886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en-US" sz="2800" b="1" dirty="0" smtClean="0">
                <a:solidFill>
                  <a:srgbClr val="FC2C2C"/>
                </a:solidFill>
                <a:latin typeface="Cambria" panose="02040503050406030204" pitchFamily="18" charset="0"/>
              </a:rPr>
              <a:t>Wireless Option</a:t>
            </a:r>
          </a:p>
          <a:p>
            <a:pPr marL="342900" indent="-3429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75000"/>
                  </a:schemeClr>
                </a:solidFill>
                <a:latin typeface="Cambria" panose="02040503050406030204" pitchFamily="18" charset="0"/>
              </a:rPr>
              <a:t>Maximizes system </a:t>
            </a: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  <a:latin typeface="Cambria" panose="02040503050406030204" pitchFamily="18" charset="0"/>
              </a:rPr>
              <a:t>limitation </a:t>
            </a:r>
          </a:p>
          <a:p>
            <a:pPr marL="342900" indent="-3429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  <a:latin typeface="Cambria" panose="02040503050406030204" pitchFamily="18" charset="0"/>
              </a:rPr>
              <a:t>29 Existing sensor modules provide enough RF range for wireless inputs</a:t>
            </a:r>
          </a:p>
          <a:p>
            <a:pPr marL="342900" indent="-3429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  <a:latin typeface="Cambria" panose="02040503050406030204" pitchFamily="18" charset="0"/>
              </a:rPr>
              <a:t>Wireless devices are less expensive</a:t>
            </a:r>
          </a:p>
          <a:p>
            <a:pPr marL="342900" indent="-3429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  <a:latin typeface="Cambria" panose="02040503050406030204" pitchFamily="18" charset="0"/>
              </a:rPr>
              <a:t>2 additional </a:t>
            </a:r>
            <a:r>
              <a:rPr lang="en-US" sz="2400" dirty="0" err="1" smtClean="0">
                <a:solidFill>
                  <a:schemeClr val="bg1">
                    <a:lumMod val="75000"/>
                  </a:schemeClr>
                </a:solidFill>
                <a:latin typeface="Cambria" panose="02040503050406030204" pitchFamily="18" charset="0"/>
              </a:rPr>
              <a:t>EcoSystem</a:t>
            </a: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  <a:latin typeface="Cambria" panose="02040503050406030204" pitchFamily="18" charset="0"/>
              </a:rPr>
              <a:t>® loops added to QS Link</a:t>
            </a:r>
          </a:p>
        </p:txBody>
      </p:sp>
    </p:spTree>
    <p:extLst>
      <p:ext uri="{BB962C8B-B14F-4D97-AF65-F5344CB8AC3E}">
        <p14:creationId xmlns:p14="http://schemas.microsoft.com/office/powerpoint/2010/main" val="1105975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43" grpId="0"/>
      <p:bldP spid="55" grpId="0"/>
      <p:bldP spid="5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-1" y="0"/>
            <a:ext cx="4251011" cy="68580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95000"/>
                  <a:lumOff val="5000"/>
                </a:schemeClr>
              </a:gs>
              <a:gs pos="23000">
                <a:schemeClr val="tx1">
                  <a:lumMod val="85000"/>
                  <a:lumOff val="15000"/>
                </a:schemeClr>
              </a:gs>
              <a:gs pos="69000">
                <a:schemeClr val="tx1">
                  <a:lumMod val="85000"/>
                  <a:lumOff val="15000"/>
                </a:schemeClr>
              </a:gs>
              <a:gs pos="97000">
                <a:schemeClr val="tx1">
                  <a:lumMod val="75000"/>
                  <a:lumOff val="2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9567862" y="213237"/>
            <a:ext cx="8186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C2C2C"/>
                </a:solidFill>
                <a:latin typeface="Cambria" panose="02040503050406030204" pitchFamily="18" charset="0"/>
                <a:cs typeface="Helvetica" panose="020B0604020202020204" pitchFamily="34" charset="0"/>
              </a:rPr>
              <a:t>Energy Savings</a:t>
            </a:r>
            <a:endParaRPr lang="en-US" sz="3600" b="1" dirty="0">
              <a:solidFill>
                <a:srgbClr val="FC2C2C"/>
              </a:solidFill>
              <a:latin typeface="Cambria" panose="02040503050406030204" pitchFamily="18" charset="0"/>
              <a:cs typeface="Helvetica" panose="020B0604020202020204" pitchFamily="34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 flipH="1">
            <a:off x="0" y="0"/>
            <a:ext cx="27432000" cy="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4251010" y="6629400"/>
            <a:ext cx="23180990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4251010" y="6477000"/>
            <a:ext cx="23180990" cy="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6200" y="945611"/>
            <a:ext cx="4800600" cy="541686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  <a:latin typeface="Cambria" panose="02040503050406030204" pitchFamily="18" charset="0"/>
                <a:cs typeface="Helvetica" panose="020B0604020202020204" pitchFamily="34" charset="0"/>
              </a:rPr>
              <a:t>Project Overview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  <a:latin typeface="Cambria" panose="02040503050406030204" pitchFamily="18" charset="0"/>
                <a:cs typeface="Helvetica" panose="020B0604020202020204" pitchFamily="34" charset="0"/>
              </a:rPr>
              <a:t>Conceptual Energy Modeling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  <a:latin typeface="Cambria" panose="02040503050406030204" pitchFamily="18" charset="0"/>
                <a:cs typeface="Helvetica" panose="020B0604020202020204" pitchFamily="34" charset="0"/>
              </a:rPr>
              <a:t>Green Roof Implementation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  <a:latin typeface="Cambria" panose="02040503050406030204" pitchFamily="18" charset="0"/>
                <a:cs typeface="Helvetica" panose="020B0604020202020204" pitchFamily="34" charset="0"/>
              </a:rPr>
              <a:t>On-Site Renewable Energy</a:t>
            </a:r>
          </a:p>
          <a:p>
            <a:pPr>
              <a:lnSpc>
                <a:spcPct val="150000"/>
              </a:lnSpc>
            </a:pPr>
            <a:r>
              <a:rPr lang="en-US" sz="2400" b="1" u="sng" dirty="0" smtClean="0">
                <a:solidFill>
                  <a:schemeClr val="bg1"/>
                </a:solidFill>
                <a:latin typeface="Cambria" panose="02040503050406030204" pitchFamily="18" charset="0"/>
                <a:cs typeface="Helvetica" panose="020B0604020202020204" pitchFamily="34" charset="0"/>
              </a:rPr>
              <a:t>Advanced Lighting Controls</a:t>
            </a:r>
          </a:p>
          <a:p>
            <a:pPr lvl="1"/>
            <a:r>
              <a:rPr lang="en-US" sz="2400" dirty="0" smtClean="0">
                <a:solidFill>
                  <a:schemeClr val="bg1"/>
                </a:solidFill>
                <a:latin typeface="Cambria" panose="02040503050406030204" pitchFamily="18" charset="0"/>
                <a:cs typeface="Helvetica" panose="020B0604020202020204" pitchFamily="34" charset="0"/>
              </a:rPr>
              <a:t>Quantum® Upgrade</a:t>
            </a:r>
            <a:endParaRPr lang="en-US" sz="2400" dirty="0">
              <a:solidFill>
                <a:schemeClr val="bg1"/>
              </a:solidFill>
              <a:latin typeface="Cambria" panose="02040503050406030204" pitchFamily="18" charset="0"/>
              <a:cs typeface="Helvetica" panose="020B0604020202020204" pitchFamily="34" charset="0"/>
            </a:endParaRPr>
          </a:p>
          <a:p>
            <a:pPr lvl="1"/>
            <a:r>
              <a:rPr lang="en-US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mbria" panose="02040503050406030204" pitchFamily="18" charset="0"/>
                <a:cs typeface="Helvetica" panose="020B0604020202020204" pitchFamily="34" charset="0"/>
              </a:rPr>
              <a:t>Energy Savings</a:t>
            </a:r>
          </a:p>
          <a:p>
            <a:pPr lvl="1"/>
            <a:r>
              <a:rPr lang="en-US" sz="2400" dirty="0">
                <a:solidFill>
                  <a:schemeClr val="bg1"/>
                </a:solidFill>
                <a:latin typeface="Cambria" panose="02040503050406030204" pitchFamily="18" charset="0"/>
                <a:cs typeface="Helvetica" panose="020B0604020202020204" pitchFamily="34" charset="0"/>
              </a:rPr>
              <a:t>Lifecycle Cost Analysis</a:t>
            </a:r>
          </a:p>
          <a:p>
            <a:pPr lvl="1"/>
            <a:r>
              <a:rPr lang="en-US" sz="2400" dirty="0">
                <a:solidFill>
                  <a:schemeClr val="bg1"/>
                </a:solidFill>
                <a:latin typeface="Cambria" panose="02040503050406030204" pitchFamily="18" charset="0"/>
                <a:cs typeface="Helvetica" panose="020B0604020202020204" pitchFamily="34" charset="0"/>
              </a:rPr>
              <a:t>Recommendation</a:t>
            </a:r>
            <a:endParaRPr lang="en-US" sz="2400" dirty="0">
              <a:solidFill>
                <a:schemeClr val="bg1">
                  <a:lumMod val="75000"/>
                </a:schemeClr>
              </a:solidFill>
              <a:latin typeface="Cambria" panose="02040503050406030204" pitchFamily="18" charset="0"/>
              <a:cs typeface="Helvetica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  <a:latin typeface="Cambria" panose="02040503050406030204" pitchFamily="18" charset="0"/>
                <a:cs typeface="Helvetica" panose="020B0604020202020204" pitchFamily="34" charset="0"/>
              </a:rPr>
              <a:t>Conclusion</a:t>
            </a:r>
          </a:p>
          <a:p>
            <a:endParaRPr lang="en-US" dirty="0" smtClean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sz="2400" dirty="0" smtClean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10668000" y="886141"/>
            <a:ext cx="5943600" cy="0"/>
          </a:xfrm>
          <a:prstGeom prst="line">
            <a:avLst/>
          </a:prstGeom>
          <a:ln w="31750">
            <a:solidFill>
              <a:srgbClr val="FC2C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343400" y="-152400"/>
            <a:ext cx="1" cy="7162800"/>
          </a:xfrm>
          <a:prstGeom prst="line">
            <a:avLst/>
          </a:prstGeom>
          <a:ln w="409575">
            <a:solidFill>
              <a:schemeClr val="accent1">
                <a:lumMod val="75000"/>
              </a:schemeClr>
            </a:solidFill>
            <a:round/>
          </a:ln>
          <a:effectLst>
            <a:softEdge rad="10160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-1" y="6629400"/>
            <a:ext cx="425101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-1" y="6477000"/>
            <a:ext cx="425101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18989833" y="4603450"/>
            <a:ext cx="36415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mbria" panose="02040503050406030204" pitchFamily="18" charset="0"/>
                <a:cs typeface="Helvetica" panose="020B0604020202020204" pitchFamily="34" charset="0"/>
              </a:rPr>
              <a:t>Energy Savings per Control Strategy</a:t>
            </a:r>
            <a:endParaRPr lang="en-US" sz="1600" dirty="0">
              <a:solidFill>
                <a:schemeClr val="tx2">
                  <a:lumMod val="60000"/>
                  <a:lumOff val="40000"/>
                </a:schemeClr>
              </a:solidFill>
              <a:latin typeface="Cambria" panose="02040503050406030204" pitchFamily="18" charset="0"/>
              <a:cs typeface="Helvetica" panose="020B0604020202020204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1203610"/>
              </p:ext>
            </p:extLst>
          </p:nvPr>
        </p:nvGraphicFramePr>
        <p:xfrm>
          <a:off x="22631400" y="4491578"/>
          <a:ext cx="3676651" cy="1125855"/>
        </p:xfrm>
        <a:graphic>
          <a:graphicData uri="http://schemas.openxmlformats.org/drawingml/2006/table">
            <a:tbl>
              <a:tblPr/>
              <a:tblGrid>
                <a:gridCol w="2888004"/>
                <a:gridCol w="788647"/>
              </a:tblGrid>
              <a:tr h="32385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Personal Dimming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Occupancy Sensing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15%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Daylight Harvesting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15%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</a:tbl>
          </a:graphicData>
        </a:graphic>
      </p:graphicFrame>
      <p:sp>
        <p:nvSpPr>
          <p:cNvPr id="35" name="TextBox 34"/>
          <p:cNvSpPr txBox="1"/>
          <p:nvPr/>
        </p:nvSpPr>
        <p:spPr>
          <a:xfrm>
            <a:off x="19508086" y="536402"/>
            <a:ext cx="7031572" cy="3530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en-US" sz="2800" b="1" dirty="0" smtClean="0">
                <a:solidFill>
                  <a:srgbClr val="FC2C2C"/>
                </a:solidFill>
                <a:latin typeface="Cambria" panose="02040503050406030204" pitchFamily="18" charset="0"/>
              </a:rPr>
              <a:t>Luminaire Takeoff</a:t>
            </a:r>
          </a:p>
          <a:p>
            <a:pPr marL="457200" indent="-4572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  <a:latin typeface="Cambria" panose="02040503050406030204" pitchFamily="18" charset="0"/>
              </a:rPr>
              <a:t>Complete quantity takeoff of luminaires</a:t>
            </a:r>
          </a:p>
          <a:p>
            <a:pPr marL="457200" indent="-4572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  <a:latin typeface="Cambria" panose="02040503050406030204" pitchFamily="18" charset="0"/>
              </a:rPr>
              <a:t>Assumes 10 hours per day</a:t>
            </a:r>
          </a:p>
          <a:p>
            <a:pPr marL="457200" indent="-4572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  <a:latin typeface="Cambria" panose="02040503050406030204" pitchFamily="18" charset="0"/>
              </a:rPr>
              <a:t>Considers </a:t>
            </a:r>
            <a:r>
              <a:rPr lang="en-US" sz="2400" dirty="0" err="1" smtClean="0">
                <a:solidFill>
                  <a:schemeClr val="bg1">
                    <a:lumMod val="75000"/>
                  </a:schemeClr>
                </a:solidFill>
                <a:latin typeface="Cambria" panose="02040503050406030204" pitchFamily="18" charset="0"/>
              </a:rPr>
              <a:t>Lutron’s</a:t>
            </a: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  <a:latin typeface="Cambria" panose="02040503050406030204" pitchFamily="18" charset="0"/>
              </a:rPr>
              <a:t> approximations for energy savings</a:t>
            </a:r>
          </a:p>
          <a:p>
            <a:pPr marL="457200" indent="-4572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  <a:latin typeface="Cambria" panose="02040503050406030204" pitchFamily="18" charset="0"/>
              </a:rPr>
              <a:t>Calculated lighting loads for no control system, the original Quantum® system, and the proposed wireless upgrade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1023257"/>
              </p:ext>
            </p:extLst>
          </p:nvPr>
        </p:nvGraphicFramePr>
        <p:xfrm>
          <a:off x="10358568" y="1600200"/>
          <a:ext cx="6709347" cy="4062540"/>
        </p:xfrm>
        <a:graphic>
          <a:graphicData uri="http://schemas.openxmlformats.org/drawingml/2006/table">
            <a:tbl>
              <a:tblPr/>
              <a:tblGrid>
                <a:gridCol w="4651947"/>
                <a:gridCol w="2057400"/>
              </a:tblGrid>
              <a:tr h="354450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 dirty="0">
                          <a:solidFill>
                            <a:srgbClr val="FC2C2C"/>
                          </a:solidFill>
                          <a:effectLst/>
                          <a:latin typeface="Cambria" panose="02040503050406030204" pitchFamily="18" charset="0"/>
                        </a:rPr>
                        <a:t>Lighting Load Summary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544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Baseline Lighting Load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216,500 kWh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3544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Current Energy Savings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27,212 kWh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3544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Current Lighting Load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189,287 kWh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3544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Upgraded Energy Savings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14,878 kWh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3544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Upgraded Lighting Load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174,409 kWh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407550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 dirty="0" smtClean="0">
                          <a:solidFill>
                            <a:srgbClr val="FC2C2C"/>
                          </a:solidFill>
                          <a:effectLst/>
                          <a:latin typeface="Cambria" panose="02040503050406030204" pitchFamily="18" charset="0"/>
                        </a:rPr>
                        <a:t>Increase in Energy Efficiency</a:t>
                      </a:r>
                      <a:endParaRPr lang="en-US" sz="2800" b="1" i="0" u="none" strike="noStrike" dirty="0">
                        <a:solidFill>
                          <a:srgbClr val="FC2C2C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544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Current</a:t>
                      </a:r>
                      <a:r>
                        <a:rPr lang="en-US" sz="2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Design over Baseline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3544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Upgrade</a:t>
                      </a:r>
                      <a:r>
                        <a:rPr lang="en-US" sz="2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d Fixtures over Baseline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34%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3544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Upgraded</a:t>
                      </a:r>
                      <a:r>
                        <a:rPr lang="en-US" sz="2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Design over </a:t>
                      </a:r>
                      <a:r>
                        <a:rPr lang="en-US" sz="2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Current </a:t>
                      </a:r>
                      <a:r>
                        <a:rPr lang="en-US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Load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8%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3544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Total</a:t>
                      </a:r>
                      <a:r>
                        <a:rPr lang="en-US" sz="2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Savings over Baseline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19%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</a:tbl>
          </a:graphicData>
        </a:graphic>
      </p:graphicFrame>
      <p:sp>
        <p:nvSpPr>
          <p:cNvPr id="39" name="TextBox 38"/>
          <p:cNvSpPr txBox="1"/>
          <p:nvPr/>
        </p:nvSpPr>
        <p:spPr>
          <a:xfrm>
            <a:off x="4540867" y="4097089"/>
            <a:ext cx="4529081" cy="19168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en-US" sz="2800" b="1" i="1" dirty="0" smtClean="0">
                <a:solidFill>
                  <a:schemeClr val="bg1">
                    <a:lumMod val="75000"/>
                  </a:schemeClr>
                </a:solidFill>
                <a:latin typeface="Cambria" panose="02040503050406030204" pitchFamily="18" charset="0"/>
              </a:rPr>
              <a:t>Annual Cost Savings</a:t>
            </a:r>
            <a:endParaRPr lang="en-US" sz="2400" b="1" i="1" dirty="0" smtClean="0">
              <a:solidFill>
                <a:schemeClr val="bg1">
                  <a:lumMod val="75000"/>
                </a:schemeClr>
              </a:solidFill>
              <a:latin typeface="Cambria" panose="02040503050406030204" pitchFamily="18" charset="0"/>
            </a:endParaRPr>
          </a:p>
          <a:p>
            <a:pPr algn="ctr">
              <a:lnSpc>
                <a:spcPct val="114000"/>
              </a:lnSpc>
            </a:pPr>
            <a:r>
              <a:rPr 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mbria" panose="02040503050406030204" pitchFamily="18" charset="0"/>
              </a:rPr>
              <a:t>     $1,330 per year</a:t>
            </a:r>
          </a:p>
          <a:p>
            <a:pPr algn="ctr">
              <a:lnSpc>
                <a:spcPct val="114000"/>
              </a:lnSpc>
            </a:pPr>
            <a:r>
              <a:rPr lang="en-US" sz="2800" b="1" i="1" dirty="0" smtClean="0">
                <a:solidFill>
                  <a:schemeClr val="bg1">
                    <a:lumMod val="75000"/>
                  </a:schemeClr>
                </a:solidFill>
                <a:latin typeface="Cambria" panose="02040503050406030204" pitchFamily="18" charset="0"/>
              </a:rPr>
              <a:t>Improves Bldg. Efficiency</a:t>
            </a:r>
            <a:endParaRPr lang="en-US" sz="2400" b="1" i="1" dirty="0">
              <a:solidFill>
                <a:schemeClr val="bg1">
                  <a:lumMod val="75000"/>
                </a:schemeClr>
              </a:solidFill>
              <a:latin typeface="Cambria" panose="02040503050406030204" pitchFamily="18" charset="0"/>
            </a:endParaRPr>
          </a:p>
          <a:p>
            <a:pPr algn="ctr">
              <a:lnSpc>
                <a:spcPct val="114000"/>
              </a:lnSpc>
            </a:pP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mbria" panose="02040503050406030204" pitchFamily="18" charset="0"/>
              </a:rPr>
              <a:t>     </a:t>
            </a:r>
            <a:r>
              <a:rPr 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mbria" panose="02040503050406030204" pitchFamily="18" charset="0"/>
              </a:rPr>
              <a:t>1% (No LEED® points)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8596" y="866224"/>
            <a:ext cx="3313625" cy="276776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368717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-1" y="0"/>
            <a:ext cx="4251011" cy="68580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95000"/>
                  <a:lumOff val="5000"/>
                </a:schemeClr>
              </a:gs>
              <a:gs pos="23000">
                <a:schemeClr val="tx1">
                  <a:lumMod val="85000"/>
                  <a:lumOff val="15000"/>
                </a:schemeClr>
              </a:gs>
              <a:gs pos="69000">
                <a:schemeClr val="tx1">
                  <a:lumMod val="85000"/>
                  <a:lumOff val="15000"/>
                </a:schemeClr>
              </a:gs>
              <a:gs pos="97000">
                <a:schemeClr val="tx1">
                  <a:lumMod val="75000"/>
                  <a:lumOff val="2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9567862" y="213237"/>
            <a:ext cx="8186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C2C2C"/>
                </a:solidFill>
                <a:latin typeface="Cambria" panose="02040503050406030204" pitchFamily="18" charset="0"/>
                <a:cs typeface="Helvetica" panose="020B0604020202020204" pitchFamily="34" charset="0"/>
              </a:rPr>
              <a:t>Lifecycle Cost Analysis</a:t>
            </a:r>
            <a:endParaRPr lang="en-US" sz="3600" b="1" dirty="0">
              <a:solidFill>
                <a:srgbClr val="FC2C2C"/>
              </a:solidFill>
              <a:latin typeface="Cambria" panose="02040503050406030204" pitchFamily="18" charset="0"/>
              <a:cs typeface="Helvetica" panose="020B0604020202020204" pitchFamily="34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 flipH="1">
            <a:off x="0" y="0"/>
            <a:ext cx="27432000" cy="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4251010" y="6629400"/>
            <a:ext cx="23180990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4251010" y="6477000"/>
            <a:ext cx="23180990" cy="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6200" y="945611"/>
            <a:ext cx="4800600" cy="541686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  <a:latin typeface="Cambria" panose="02040503050406030204" pitchFamily="18" charset="0"/>
                <a:cs typeface="Helvetica" panose="020B0604020202020204" pitchFamily="34" charset="0"/>
              </a:rPr>
              <a:t>Project Overview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  <a:latin typeface="Cambria" panose="02040503050406030204" pitchFamily="18" charset="0"/>
                <a:cs typeface="Helvetica" panose="020B0604020202020204" pitchFamily="34" charset="0"/>
              </a:rPr>
              <a:t>Conceptual Energy Modeling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  <a:latin typeface="Cambria" panose="02040503050406030204" pitchFamily="18" charset="0"/>
                <a:cs typeface="Helvetica" panose="020B0604020202020204" pitchFamily="34" charset="0"/>
              </a:rPr>
              <a:t>Green Roof Implementation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  <a:latin typeface="Cambria" panose="02040503050406030204" pitchFamily="18" charset="0"/>
                <a:cs typeface="Helvetica" panose="020B0604020202020204" pitchFamily="34" charset="0"/>
              </a:rPr>
              <a:t>On-Site Renewable Energy</a:t>
            </a:r>
          </a:p>
          <a:p>
            <a:pPr>
              <a:lnSpc>
                <a:spcPct val="150000"/>
              </a:lnSpc>
            </a:pPr>
            <a:r>
              <a:rPr lang="en-US" sz="2400" b="1" u="sng" dirty="0" smtClean="0">
                <a:solidFill>
                  <a:schemeClr val="bg1"/>
                </a:solidFill>
                <a:latin typeface="Cambria" panose="02040503050406030204" pitchFamily="18" charset="0"/>
                <a:cs typeface="Helvetica" panose="020B0604020202020204" pitchFamily="34" charset="0"/>
              </a:rPr>
              <a:t>Advanced Lighting Controls</a:t>
            </a:r>
          </a:p>
          <a:p>
            <a:pPr lvl="1"/>
            <a:r>
              <a:rPr lang="en-US" sz="2400" dirty="0" smtClean="0">
                <a:solidFill>
                  <a:schemeClr val="bg1"/>
                </a:solidFill>
                <a:latin typeface="Cambria" panose="02040503050406030204" pitchFamily="18" charset="0"/>
                <a:cs typeface="Helvetica" panose="020B0604020202020204" pitchFamily="34" charset="0"/>
              </a:rPr>
              <a:t>Quantum® Upgrade</a:t>
            </a:r>
            <a:endParaRPr lang="en-US" sz="2400" dirty="0">
              <a:solidFill>
                <a:schemeClr val="bg1"/>
              </a:solidFill>
              <a:latin typeface="Cambria" panose="02040503050406030204" pitchFamily="18" charset="0"/>
              <a:cs typeface="Helvetica" panose="020B0604020202020204" pitchFamily="34" charset="0"/>
            </a:endParaRPr>
          </a:p>
          <a:p>
            <a:pPr lvl="1"/>
            <a:r>
              <a:rPr lang="en-US" sz="2400" dirty="0">
                <a:solidFill>
                  <a:schemeClr val="bg1"/>
                </a:solidFill>
                <a:latin typeface="Cambria" panose="02040503050406030204" pitchFamily="18" charset="0"/>
                <a:cs typeface="Helvetica" panose="020B0604020202020204" pitchFamily="34" charset="0"/>
              </a:rPr>
              <a:t>Energy Savings</a:t>
            </a:r>
          </a:p>
          <a:p>
            <a:pPr lvl="1"/>
            <a:r>
              <a:rPr lang="en-US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mbria" panose="02040503050406030204" pitchFamily="18" charset="0"/>
                <a:cs typeface="Helvetica" panose="020B0604020202020204" pitchFamily="34" charset="0"/>
              </a:rPr>
              <a:t>Lifecycle Cost Analysis</a:t>
            </a:r>
          </a:p>
          <a:p>
            <a:pPr lvl="1"/>
            <a:r>
              <a:rPr lang="en-US" sz="2400" dirty="0">
                <a:solidFill>
                  <a:schemeClr val="bg1"/>
                </a:solidFill>
                <a:latin typeface="Cambria" panose="02040503050406030204" pitchFamily="18" charset="0"/>
                <a:cs typeface="Helvetica" panose="020B0604020202020204" pitchFamily="34" charset="0"/>
              </a:rPr>
              <a:t>Recommendation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  <a:latin typeface="Cambria" panose="02040503050406030204" pitchFamily="18" charset="0"/>
                <a:cs typeface="Helvetica" panose="020B0604020202020204" pitchFamily="34" charset="0"/>
              </a:rPr>
              <a:t>Conclusion</a:t>
            </a:r>
          </a:p>
          <a:p>
            <a:endParaRPr lang="en-US" dirty="0" smtClean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sz="2400" dirty="0" smtClean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10668000" y="886141"/>
            <a:ext cx="5943600" cy="0"/>
          </a:xfrm>
          <a:prstGeom prst="line">
            <a:avLst/>
          </a:prstGeom>
          <a:ln w="31750">
            <a:solidFill>
              <a:srgbClr val="FC2C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343400" y="-152400"/>
            <a:ext cx="1" cy="7162800"/>
          </a:xfrm>
          <a:prstGeom prst="line">
            <a:avLst/>
          </a:prstGeom>
          <a:ln w="409575">
            <a:solidFill>
              <a:schemeClr val="accent1">
                <a:lumMod val="75000"/>
              </a:schemeClr>
            </a:solidFill>
            <a:round/>
          </a:ln>
          <a:effectLst>
            <a:softEdge rad="10160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-1" y="6629400"/>
            <a:ext cx="425101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-1" y="6477000"/>
            <a:ext cx="425101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19508086" y="536402"/>
            <a:ext cx="7031572" cy="26886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en-US" sz="2800" b="1" dirty="0" smtClean="0">
                <a:solidFill>
                  <a:srgbClr val="FC2C2C"/>
                </a:solidFill>
                <a:latin typeface="Cambria" panose="02040503050406030204" pitchFamily="18" charset="0"/>
              </a:rPr>
              <a:t>Additional Cost of Upgrade</a:t>
            </a:r>
          </a:p>
          <a:p>
            <a:pPr marL="457200" indent="-4572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  <a:latin typeface="Cambria" panose="02040503050406030204" pitchFamily="18" charset="0"/>
              </a:rPr>
              <a:t>Exact price information not revealed, as requested by </a:t>
            </a:r>
            <a:r>
              <a:rPr lang="en-US" sz="2400" dirty="0" err="1" smtClean="0">
                <a:solidFill>
                  <a:schemeClr val="bg1">
                    <a:lumMod val="75000"/>
                  </a:schemeClr>
                </a:solidFill>
                <a:latin typeface="Cambria" panose="02040503050406030204" pitchFamily="18" charset="0"/>
              </a:rPr>
              <a:t>Lutron</a:t>
            </a: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  <a:latin typeface="Cambria" panose="02040503050406030204" pitchFamily="18" charset="0"/>
              </a:rPr>
              <a:t>®</a:t>
            </a:r>
          </a:p>
          <a:p>
            <a:pPr marL="457200" indent="-4572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  <a:latin typeface="Cambria" panose="02040503050406030204" pitchFamily="18" charset="0"/>
              </a:rPr>
              <a:t>Considers additional equipment, one day of field start up, and deducts the cost of the original equipment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540867" y="4097089"/>
            <a:ext cx="4529081" cy="19168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en-US" sz="2800" b="1" i="1" dirty="0" smtClean="0">
                <a:solidFill>
                  <a:schemeClr val="bg1">
                    <a:lumMod val="75000"/>
                  </a:schemeClr>
                </a:solidFill>
                <a:latin typeface="Cambria" panose="02040503050406030204" pitchFamily="18" charset="0"/>
              </a:rPr>
              <a:t>Payback Period</a:t>
            </a:r>
            <a:endParaRPr lang="en-US" sz="2400" b="1" i="1" dirty="0" smtClean="0">
              <a:solidFill>
                <a:schemeClr val="bg1">
                  <a:lumMod val="75000"/>
                </a:schemeClr>
              </a:solidFill>
              <a:latin typeface="Cambria" panose="02040503050406030204" pitchFamily="18" charset="0"/>
            </a:endParaRPr>
          </a:p>
          <a:p>
            <a:pPr algn="ctr">
              <a:lnSpc>
                <a:spcPct val="114000"/>
              </a:lnSpc>
            </a:pPr>
            <a:r>
              <a:rPr 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mbria" panose="02040503050406030204" pitchFamily="18" charset="0"/>
              </a:rPr>
              <a:t>     5 years</a:t>
            </a:r>
          </a:p>
          <a:p>
            <a:pPr algn="ctr">
              <a:lnSpc>
                <a:spcPct val="114000"/>
              </a:lnSpc>
            </a:pPr>
            <a:r>
              <a:rPr lang="en-US" sz="2800" b="1" i="1" dirty="0" smtClean="0">
                <a:solidFill>
                  <a:schemeClr val="bg1">
                    <a:lumMod val="75000"/>
                  </a:schemeClr>
                </a:solidFill>
                <a:latin typeface="Cambria" panose="02040503050406030204" pitchFamily="18" charset="0"/>
              </a:rPr>
              <a:t>Return on Investment</a:t>
            </a:r>
            <a:endParaRPr lang="en-US" sz="2400" b="1" i="1" dirty="0">
              <a:solidFill>
                <a:schemeClr val="bg1">
                  <a:lumMod val="75000"/>
                </a:schemeClr>
              </a:solidFill>
              <a:latin typeface="Cambria" panose="02040503050406030204" pitchFamily="18" charset="0"/>
            </a:endParaRPr>
          </a:p>
          <a:p>
            <a:pPr algn="ctr">
              <a:lnSpc>
                <a:spcPct val="114000"/>
              </a:lnSpc>
            </a:pP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mbria" panose="02040503050406030204" pitchFamily="18" charset="0"/>
              </a:rPr>
              <a:t>     </a:t>
            </a:r>
            <a:r>
              <a:rPr 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mbria" panose="02040503050406030204" pitchFamily="18" charset="0"/>
              </a:rPr>
              <a:t>$13,471 (203%)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5110" y="621209"/>
            <a:ext cx="3600594" cy="287873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8" name="TextBox 27"/>
          <p:cNvSpPr txBox="1"/>
          <p:nvPr/>
        </p:nvSpPr>
        <p:spPr>
          <a:xfrm>
            <a:off x="20759331" y="3718207"/>
            <a:ext cx="4529081" cy="19168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en-US" sz="2800" b="1" i="1" dirty="0" smtClean="0">
                <a:solidFill>
                  <a:schemeClr val="bg1">
                    <a:lumMod val="75000"/>
                  </a:schemeClr>
                </a:solidFill>
                <a:latin typeface="Cambria" panose="02040503050406030204" pitchFamily="18" charset="0"/>
              </a:rPr>
              <a:t>Annual Cost Savings</a:t>
            </a:r>
            <a:endParaRPr lang="en-US" sz="2400" b="1" i="1" dirty="0" smtClean="0">
              <a:solidFill>
                <a:schemeClr val="bg1">
                  <a:lumMod val="75000"/>
                </a:schemeClr>
              </a:solidFill>
              <a:latin typeface="Cambria" panose="02040503050406030204" pitchFamily="18" charset="0"/>
            </a:endParaRPr>
          </a:p>
          <a:p>
            <a:pPr algn="ctr">
              <a:lnSpc>
                <a:spcPct val="114000"/>
              </a:lnSpc>
            </a:pP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mbria" panose="02040503050406030204" pitchFamily="18" charset="0"/>
              </a:rPr>
              <a:t>     $1,330</a:t>
            </a:r>
          </a:p>
          <a:p>
            <a:pPr algn="ctr">
              <a:lnSpc>
                <a:spcPct val="114000"/>
              </a:lnSpc>
            </a:pPr>
            <a:r>
              <a:rPr lang="en-US" sz="2800" b="1" i="1" dirty="0" smtClean="0">
                <a:solidFill>
                  <a:schemeClr val="bg1">
                    <a:lumMod val="75000"/>
                  </a:schemeClr>
                </a:solidFill>
                <a:latin typeface="Cambria" panose="02040503050406030204" pitchFamily="18" charset="0"/>
              </a:rPr>
              <a:t>System Lifetime</a:t>
            </a:r>
            <a:endParaRPr lang="en-US" sz="2400" b="1" i="1" dirty="0">
              <a:solidFill>
                <a:schemeClr val="bg1">
                  <a:lumMod val="75000"/>
                </a:schemeClr>
              </a:solidFill>
              <a:latin typeface="Cambria" panose="02040503050406030204" pitchFamily="18" charset="0"/>
            </a:endParaRPr>
          </a:p>
          <a:p>
            <a:pPr algn="ctr">
              <a:lnSpc>
                <a:spcPct val="114000"/>
              </a:lnSpc>
            </a:pP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mbria" panose="02040503050406030204" pitchFamily="18" charset="0"/>
              </a:rPr>
              <a:t>     15 years</a:t>
            </a:r>
          </a:p>
        </p:txBody>
      </p:sp>
      <p:graphicFrame>
        <p:nvGraphicFramePr>
          <p:cNvPr id="30" name="Chart 2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06225109"/>
              </p:ext>
            </p:extLst>
          </p:nvPr>
        </p:nvGraphicFramePr>
        <p:xfrm>
          <a:off x="9753600" y="1329935"/>
          <a:ext cx="7772400" cy="46839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203939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-1" y="0"/>
            <a:ext cx="4251011" cy="68580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95000"/>
                  <a:lumOff val="5000"/>
                </a:schemeClr>
              </a:gs>
              <a:gs pos="23000">
                <a:schemeClr val="tx1">
                  <a:lumMod val="85000"/>
                  <a:lumOff val="15000"/>
                </a:schemeClr>
              </a:gs>
              <a:gs pos="69000">
                <a:schemeClr val="tx1">
                  <a:lumMod val="85000"/>
                  <a:lumOff val="15000"/>
                </a:schemeClr>
              </a:gs>
              <a:gs pos="97000">
                <a:schemeClr val="tx1">
                  <a:lumMod val="75000"/>
                  <a:lumOff val="2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9567862" y="213237"/>
            <a:ext cx="8186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C2C2C"/>
                </a:solidFill>
                <a:latin typeface="Cambria" panose="02040503050406030204" pitchFamily="18" charset="0"/>
                <a:cs typeface="Helvetica" panose="020B0604020202020204" pitchFamily="34" charset="0"/>
              </a:rPr>
              <a:t>Recommendation</a:t>
            </a:r>
            <a:endParaRPr lang="en-US" sz="3600" b="1" dirty="0">
              <a:solidFill>
                <a:srgbClr val="FC2C2C"/>
              </a:solidFill>
              <a:latin typeface="Cambria" panose="02040503050406030204" pitchFamily="18" charset="0"/>
              <a:cs typeface="Helvetica" panose="020B0604020202020204" pitchFamily="34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 flipH="1">
            <a:off x="0" y="0"/>
            <a:ext cx="27432000" cy="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4251010" y="6629400"/>
            <a:ext cx="23180990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4251010" y="6477000"/>
            <a:ext cx="23180990" cy="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6200" y="945611"/>
            <a:ext cx="4800600" cy="541686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  <a:latin typeface="Cambria" panose="02040503050406030204" pitchFamily="18" charset="0"/>
                <a:cs typeface="Helvetica" panose="020B0604020202020204" pitchFamily="34" charset="0"/>
              </a:rPr>
              <a:t>Project Overview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  <a:latin typeface="Cambria" panose="02040503050406030204" pitchFamily="18" charset="0"/>
                <a:cs typeface="Helvetica" panose="020B0604020202020204" pitchFamily="34" charset="0"/>
              </a:rPr>
              <a:t>Conceptual Energy Modeling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  <a:latin typeface="Cambria" panose="02040503050406030204" pitchFamily="18" charset="0"/>
                <a:cs typeface="Helvetica" panose="020B0604020202020204" pitchFamily="34" charset="0"/>
              </a:rPr>
              <a:t>Green Roof Implementation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  <a:latin typeface="Cambria" panose="02040503050406030204" pitchFamily="18" charset="0"/>
                <a:cs typeface="Helvetica" panose="020B0604020202020204" pitchFamily="34" charset="0"/>
              </a:rPr>
              <a:t>On-Site Renewable Energy</a:t>
            </a:r>
          </a:p>
          <a:p>
            <a:pPr>
              <a:lnSpc>
                <a:spcPct val="150000"/>
              </a:lnSpc>
            </a:pPr>
            <a:r>
              <a:rPr lang="en-US" sz="2400" b="1" u="sng" dirty="0" smtClean="0">
                <a:solidFill>
                  <a:schemeClr val="bg1"/>
                </a:solidFill>
                <a:latin typeface="Cambria" panose="02040503050406030204" pitchFamily="18" charset="0"/>
                <a:cs typeface="Helvetica" panose="020B0604020202020204" pitchFamily="34" charset="0"/>
              </a:rPr>
              <a:t>Advanced Lighting Controls</a:t>
            </a:r>
          </a:p>
          <a:p>
            <a:pPr lvl="1"/>
            <a:r>
              <a:rPr lang="en-US" sz="2400" dirty="0" smtClean="0">
                <a:solidFill>
                  <a:schemeClr val="bg1"/>
                </a:solidFill>
                <a:latin typeface="Cambria" panose="02040503050406030204" pitchFamily="18" charset="0"/>
                <a:cs typeface="Helvetica" panose="020B0604020202020204" pitchFamily="34" charset="0"/>
              </a:rPr>
              <a:t>Quantum® Upgrade</a:t>
            </a:r>
            <a:endParaRPr lang="en-US" sz="2400" dirty="0">
              <a:solidFill>
                <a:schemeClr val="bg1"/>
              </a:solidFill>
              <a:latin typeface="Cambria" panose="02040503050406030204" pitchFamily="18" charset="0"/>
              <a:cs typeface="Helvetica" panose="020B0604020202020204" pitchFamily="34" charset="0"/>
            </a:endParaRPr>
          </a:p>
          <a:p>
            <a:pPr lvl="1"/>
            <a:r>
              <a:rPr lang="en-US" sz="2400" dirty="0">
                <a:solidFill>
                  <a:schemeClr val="bg1"/>
                </a:solidFill>
                <a:latin typeface="Cambria" panose="02040503050406030204" pitchFamily="18" charset="0"/>
                <a:cs typeface="Helvetica" panose="020B0604020202020204" pitchFamily="34" charset="0"/>
              </a:rPr>
              <a:t>Energy Savings</a:t>
            </a:r>
          </a:p>
          <a:p>
            <a:pPr lvl="1"/>
            <a:r>
              <a:rPr lang="en-US" sz="2400" dirty="0">
                <a:solidFill>
                  <a:schemeClr val="bg1"/>
                </a:solidFill>
                <a:latin typeface="Cambria" panose="02040503050406030204" pitchFamily="18" charset="0"/>
                <a:cs typeface="Helvetica" panose="020B0604020202020204" pitchFamily="34" charset="0"/>
              </a:rPr>
              <a:t>Lifecycle Cost Analysis</a:t>
            </a:r>
          </a:p>
          <a:p>
            <a:pPr lvl="1"/>
            <a:r>
              <a:rPr lang="en-US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mbria" panose="02040503050406030204" pitchFamily="18" charset="0"/>
                <a:cs typeface="Helvetica" panose="020B0604020202020204" pitchFamily="34" charset="0"/>
              </a:rPr>
              <a:t>Recommendation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  <a:latin typeface="Cambria" panose="02040503050406030204" pitchFamily="18" charset="0"/>
                <a:cs typeface="Helvetica" panose="020B0604020202020204" pitchFamily="34" charset="0"/>
              </a:rPr>
              <a:t>Conclusion</a:t>
            </a:r>
          </a:p>
          <a:p>
            <a:endParaRPr lang="en-US" dirty="0" smtClean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sz="2400" dirty="0" smtClean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10668000" y="886141"/>
            <a:ext cx="5943600" cy="0"/>
          </a:xfrm>
          <a:prstGeom prst="line">
            <a:avLst/>
          </a:prstGeom>
          <a:ln w="31750">
            <a:solidFill>
              <a:srgbClr val="FC2C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343400" y="-152400"/>
            <a:ext cx="1" cy="7162800"/>
          </a:xfrm>
          <a:prstGeom prst="line">
            <a:avLst/>
          </a:prstGeom>
          <a:ln w="409575">
            <a:solidFill>
              <a:schemeClr val="accent1">
                <a:lumMod val="75000"/>
              </a:schemeClr>
            </a:solidFill>
            <a:round/>
          </a:ln>
          <a:effectLst>
            <a:softEdge rad="10160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-1" y="6629400"/>
            <a:ext cx="425101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-1" y="6477000"/>
            <a:ext cx="425101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20116800" y="2001841"/>
            <a:ext cx="5943600" cy="2267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en-US" sz="2800" b="1" dirty="0" smtClean="0">
                <a:solidFill>
                  <a:srgbClr val="FC2C2C"/>
                </a:solidFill>
                <a:latin typeface="Cambria" panose="02040503050406030204" pitchFamily="18" charset="0"/>
              </a:rPr>
              <a:t>Conclusions</a:t>
            </a:r>
          </a:p>
          <a:p>
            <a:pPr marL="457200" indent="-4572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75000"/>
                  </a:schemeClr>
                </a:solidFill>
                <a:latin typeface="Cambria" panose="02040503050406030204" pitchFamily="18" charset="0"/>
              </a:rPr>
              <a:t>6% more efficient than current design</a:t>
            </a:r>
          </a:p>
          <a:p>
            <a:pPr marL="457200" indent="-4572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  <a:latin typeface="Cambria" panose="02040503050406030204" pitchFamily="18" charset="0"/>
              </a:rPr>
              <a:t>Upgrade </a:t>
            </a:r>
            <a:r>
              <a:rPr lang="en-US" sz="2400" dirty="0">
                <a:solidFill>
                  <a:schemeClr val="bg1">
                    <a:lumMod val="75000"/>
                  </a:schemeClr>
                </a:solidFill>
                <a:latin typeface="Cambria" panose="02040503050406030204" pitchFamily="18" charset="0"/>
              </a:rPr>
              <a:t>does not affect LEED® score</a:t>
            </a:r>
          </a:p>
          <a:p>
            <a:pPr marL="457200" indent="-4572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  <a:latin typeface="Cambria" panose="02040503050406030204" pitchFamily="18" charset="0"/>
              </a:rPr>
              <a:t>Very favorable payback period and ROI</a:t>
            </a:r>
          </a:p>
          <a:p>
            <a:pPr marL="457200" indent="-457200">
              <a:lnSpc>
                <a:spcPct val="114000"/>
              </a:lnSpc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chemeClr val="bg1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0399" y="1137985"/>
            <a:ext cx="3513441" cy="4123037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4628851" y="4765645"/>
            <a:ext cx="3816535" cy="4572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mbria" panose="02040503050406030204" pitchFamily="18" charset="0"/>
                <a:cs typeface="Helvetica" panose="020B0604020202020204" pitchFamily="34" charset="0"/>
              </a:rPr>
              <a:t>Final Recommendation</a:t>
            </a:r>
            <a:endParaRPr lang="en-US" sz="2400" b="1" dirty="0">
              <a:solidFill>
                <a:schemeClr val="tx2">
                  <a:lumMod val="60000"/>
                  <a:lumOff val="40000"/>
                </a:schemeClr>
              </a:solidFill>
              <a:latin typeface="Cambria" panose="02040503050406030204" pitchFamily="18" charset="0"/>
              <a:cs typeface="Helvetica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0246754" y="2373744"/>
            <a:ext cx="7580036" cy="1729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sz="3200" b="1" dirty="0" smtClean="0">
                <a:solidFill>
                  <a:schemeClr val="bg1">
                    <a:lumMod val="75000"/>
                  </a:schemeClr>
                </a:solidFill>
                <a:latin typeface="Cambria" panose="02040503050406030204" pitchFamily="18" charset="0"/>
              </a:rPr>
              <a:t>Although no change to LEED® score, upgraded system should be added to the project</a:t>
            </a:r>
          </a:p>
        </p:txBody>
      </p:sp>
    </p:spTree>
    <p:extLst>
      <p:ext uri="{BB962C8B-B14F-4D97-AF65-F5344CB8AC3E}">
        <p14:creationId xmlns:p14="http://schemas.microsoft.com/office/powerpoint/2010/main" val="2922988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12"/>
          <p:cNvSpPr txBox="1">
            <a:spLocks noChangeArrowheads="1"/>
          </p:cNvSpPr>
          <p:nvPr/>
        </p:nvSpPr>
        <p:spPr bwMode="auto">
          <a:xfrm>
            <a:off x="9144000" y="2363788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4000" b="1" dirty="0" smtClean="0">
                <a:solidFill>
                  <a:srgbClr val="FC2C2C"/>
                </a:solidFill>
                <a:latin typeface="Cambria" panose="02040503050406030204" pitchFamily="18" charset="0"/>
                <a:cs typeface="Aharoni" panose="02010803020104030203" pitchFamily="2" charset="-79"/>
              </a:rPr>
              <a:t>Conclusion</a:t>
            </a:r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0" y="6477000"/>
            <a:ext cx="27432000" cy="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0" y="228600"/>
            <a:ext cx="27432000" cy="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0" y="6629400"/>
            <a:ext cx="27432000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4169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t="6242" r="16667" b="130"/>
          <a:stretch/>
        </p:blipFill>
        <p:spPr>
          <a:xfrm>
            <a:off x="4419600" y="-1"/>
            <a:ext cx="4669974" cy="6858001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-1" y="0"/>
            <a:ext cx="4251011" cy="68580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95000"/>
                  <a:lumOff val="5000"/>
                </a:schemeClr>
              </a:gs>
              <a:gs pos="23000">
                <a:schemeClr val="tx1">
                  <a:lumMod val="85000"/>
                  <a:lumOff val="15000"/>
                </a:schemeClr>
              </a:gs>
              <a:gs pos="69000">
                <a:schemeClr val="tx1">
                  <a:lumMod val="85000"/>
                  <a:lumOff val="15000"/>
                </a:schemeClr>
              </a:gs>
              <a:gs pos="97000">
                <a:schemeClr val="tx1">
                  <a:lumMod val="75000"/>
                  <a:lumOff val="2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9567862" y="213237"/>
            <a:ext cx="8186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C2C2C"/>
                </a:solidFill>
                <a:latin typeface="Cambria" panose="02040503050406030204" pitchFamily="18" charset="0"/>
                <a:cs typeface="Helvetica" panose="020B0604020202020204" pitchFamily="34" charset="0"/>
              </a:rPr>
              <a:t>Analysis Summary</a:t>
            </a:r>
            <a:endParaRPr lang="en-US" sz="3600" b="1" dirty="0">
              <a:solidFill>
                <a:srgbClr val="FC2C2C"/>
              </a:solidFill>
              <a:latin typeface="Cambria" panose="02040503050406030204" pitchFamily="18" charset="0"/>
              <a:cs typeface="Helvetica" panose="020B0604020202020204" pitchFamily="34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 flipH="1">
            <a:off x="0" y="0"/>
            <a:ext cx="27432000" cy="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4251010" y="6629400"/>
            <a:ext cx="23180990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4251010" y="6477000"/>
            <a:ext cx="23180990" cy="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6200" y="945611"/>
            <a:ext cx="4800600" cy="39703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  <a:latin typeface="Cambria" panose="02040503050406030204" pitchFamily="18" charset="0"/>
                <a:cs typeface="Helvetica" panose="020B0604020202020204" pitchFamily="34" charset="0"/>
              </a:rPr>
              <a:t>Project Overview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  <a:latin typeface="Cambria" panose="02040503050406030204" pitchFamily="18" charset="0"/>
                <a:cs typeface="Helvetica" panose="020B0604020202020204" pitchFamily="34" charset="0"/>
              </a:rPr>
              <a:t>Conceptual Energy Modeling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  <a:latin typeface="Cambria" panose="02040503050406030204" pitchFamily="18" charset="0"/>
                <a:cs typeface="Helvetica" panose="020B0604020202020204" pitchFamily="34" charset="0"/>
              </a:rPr>
              <a:t>Green Roof Implementation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  <a:latin typeface="Cambria" panose="02040503050406030204" pitchFamily="18" charset="0"/>
                <a:cs typeface="Helvetica" panose="020B0604020202020204" pitchFamily="34" charset="0"/>
              </a:rPr>
              <a:t>On-Site Renewable Energy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  <a:latin typeface="Cambria" panose="02040503050406030204" pitchFamily="18" charset="0"/>
                <a:cs typeface="Helvetica" panose="020B0604020202020204" pitchFamily="34" charset="0"/>
              </a:rPr>
              <a:t>Advanced Lighting Controls</a:t>
            </a:r>
          </a:p>
          <a:p>
            <a:pPr>
              <a:lnSpc>
                <a:spcPct val="150000"/>
              </a:lnSpc>
            </a:pPr>
            <a:r>
              <a:rPr lang="en-US" sz="2400" b="1" u="sng" dirty="0" smtClean="0">
                <a:solidFill>
                  <a:schemeClr val="bg1"/>
                </a:solidFill>
                <a:latin typeface="Cambria" panose="02040503050406030204" pitchFamily="18" charset="0"/>
                <a:cs typeface="Helvetica" panose="020B0604020202020204" pitchFamily="34" charset="0"/>
              </a:rPr>
              <a:t>Conclusion</a:t>
            </a:r>
          </a:p>
          <a:p>
            <a:pPr lvl="1"/>
            <a:r>
              <a:rPr 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mbria" panose="02040503050406030204" pitchFamily="18" charset="0"/>
                <a:cs typeface="Helvetica" panose="020B0604020202020204" pitchFamily="34" charset="0"/>
              </a:rPr>
              <a:t>Analysis Summary</a:t>
            </a:r>
          </a:p>
          <a:p>
            <a:pPr lvl="1"/>
            <a:r>
              <a:rPr lang="en-US" sz="2400" dirty="0" smtClean="0">
                <a:solidFill>
                  <a:schemeClr val="bg1"/>
                </a:solidFill>
                <a:latin typeface="Cambria" panose="02040503050406030204" pitchFamily="18" charset="0"/>
                <a:cs typeface="Helvetica" panose="020B0604020202020204" pitchFamily="34" charset="0"/>
              </a:rPr>
              <a:t>Other Considerations</a:t>
            </a:r>
            <a:endParaRPr lang="en-US" sz="2400" dirty="0">
              <a:solidFill>
                <a:schemeClr val="bg1"/>
              </a:solidFill>
              <a:latin typeface="Cambria" panose="02040503050406030204" pitchFamily="18" charset="0"/>
              <a:cs typeface="Helvetica" panose="020B0604020202020204" pitchFamily="34" charset="0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10668000" y="886141"/>
            <a:ext cx="5943600" cy="0"/>
          </a:xfrm>
          <a:prstGeom prst="line">
            <a:avLst/>
          </a:prstGeom>
          <a:ln w="31750">
            <a:solidFill>
              <a:srgbClr val="FC2C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343400" y="-152400"/>
            <a:ext cx="1" cy="7162800"/>
          </a:xfrm>
          <a:prstGeom prst="line">
            <a:avLst/>
          </a:prstGeom>
          <a:ln w="409575">
            <a:solidFill>
              <a:schemeClr val="accent1">
                <a:lumMod val="75000"/>
              </a:schemeClr>
            </a:solidFill>
            <a:round/>
          </a:ln>
          <a:effectLst>
            <a:softEdge rad="10160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-1" y="6629400"/>
            <a:ext cx="425101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-1" y="6477000"/>
            <a:ext cx="425101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10689771" y="1202626"/>
            <a:ext cx="5943600" cy="5835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en-US" sz="2800" b="1" dirty="0" smtClean="0">
                <a:solidFill>
                  <a:srgbClr val="FC2C2C"/>
                </a:solidFill>
                <a:latin typeface="Cambria" panose="02040503050406030204" pitchFamily="18" charset="0"/>
              </a:rPr>
              <a:t>Goal: </a:t>
            </a:r>
            <a:r>
              <a:rPr lang="en-US" sz="2800" b="1" dirty="0" smtClean="0">
                <a:solidFill>
                  <a:schemeClr val="bg1">
                    <a:lumMod val="65000"/>
                  </a:schemeClr>
                </a:solidFill>
                <a:latin typeface="Cambria" panose="02040503050406030204" pitchFamily="18" charset="0"/>
              </a:rPr>
              <a:t>Achieve LEED® Gold rating</a:t>
            </a:r>
            <a:endParaRPr lang="en-US" sz="2400" dirty="0" smtClean="0">
              <a:solidFill>
                <a:schemeClr val="bg1">
                  <a:lumMod val="6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9866427" y="1205930"/>
            <a:ext cx="5943600" cy="10747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en-US" sz="2800" b="1" dirty="0" smtClean="0">
                <a:solidFill>
                  <a:srgbClr val="FC2C2C"/>
                </a:solidFill>
                <a:latin typeface="Cambria" panose="02040503050406030204" pitchFamily="18" charset="0"/>
              </a:rPr>
              <a:t>Goal: </a:t>
            </a:r>
            <a:r>
              <a:rPr lang="en-US" sz="2800" b="1" dirty="0" smtClean="0">
                <a:solidFill>
                  <a:schemeClr val="bg1">
                    <a:lumMod val="65000"/>
                  </a:schemeClr>
                </a:solidFill>
                <a:latin typeface="Cambria" panose="02040503050406030204" pitchFamily="18" charset="0"/>
              </a:rPr>
              <a:t>Acceptable payback period and return on investment</a:t>
            </a:r>
            <a:endParaRPr lang="en-US" sz="2400" dirty="0" smtClean="0">
              <a:solidFill>
                <a:schemeClr val="bg1">
                  <a:lumMod val="65000"/>
                </a:schemeClr>
              </a:solidFill>
              <a:latin typeface="Cambria" panose="02040503050406030204" pitchFamily="18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1113920"/>
              </p:ext>
            </p:extLst>
          </p:nvPr>
        </p:nvGraphicFramePr>
        <p:xfrm>
          <a:off x="10477499" y="2885123"/>
          <a:ext cx="6324601" cy="2296477"/>
        </p:xfrm>
        <a:graphic>
          <a:graphicData uri="http://schemas.openxmlformats.org/drawingml/2006/table">
            <a:tbl>
              <a:tblPr/>
              <a:tblGrid>
                <a:gridCol w="4019671"/>
                <a:gridCol w="897248"/>
                <a:gridCol w="701847"/>
                <a:gridCol w="705835"/>
              </a:tblGrid>
              <a:tr h="64770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BFBFBF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0D0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BFBFBF"/>
                          </a:solidFill>
                          <a:effectLst/>
                          <a:latin typeface="Cambria" panose="02040503050406030204" pitchFamily="18" charset="0"/>
                        </a:rPr>
                        <a:t>Point Gain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0D0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BFBFBF"/>
                          </a:solidFill>
                          <a:effectLst/>
                          <a:latin typeface="Cambria" panose="02040503050406030204" pitchFamily="18" charset="0"/>
                        </a:rPr>
                        <a:t>YES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0D0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BFBFBF"/>
                          </a:solidFill>
                          <a:effectLst/>
                          <a:latin typeface="Cambria" panose="02040503050406030204" pitchFamily="18" charset="0"/>
                        </a:rPr>
                        <a:t>NO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0D0D"/>
                    </a:solidFill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Green Roof Implementation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</a:rPr>
                        <a:t>û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Photovoltaic System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</a:rPr>
                        <a:t>ü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2626"/>
                    </a:solidFill>
                  </a:tcPr>
                </a:tc>
              </a:tr>
              <a:tr h="333375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Upgraded Light Controls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</a:rPr>
                        <a:t>û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</a:tr>
              <a:tr h="429577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               </a:t>
                      </a:r>
                      <a:r>
                        <a:rPr lang="en-US" sz="2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            </a:t>
                      </a:r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 Goal Achieved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0D0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0D0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</a:rPr>
                        <a:t>û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</a:tr>
            </a:tbl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11063035" y="2360078"/>
            <a:ext cx="5358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C2C2C"/>
                </a:solidFill>
                <a:latin typeface="Cambria" panose="02040503050406030204" pitchFamily="18" charset="0"/>
                <a:cs typeface="Helvetica" panose="020B0604020202020204" pitchFamily="34" charset="0"/>
              </a:rPr>
              <a:t>Recommendations</a:t>
            </a:r>
            <a:endParaRPr lang="en-US" sz="2400" b="1" dirty="0">
              <a:solidFill>
                <a:srgbClr val="FC2C2C"/>
              </a:solidFill>
              <a:latin typeface="Cambria" panose="02040503050406030204" pitchFamily="18" charset="0"/>
              <a:cs typeface="Helvetica" panose="020B0604020202020204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3490843"/>
              </p:ext>
            </p:extLst>
          </p:nvPr>
        </p:nvGraphicFramePr>
        <p:xfrm>
          <a:off x="19866427" y="2768812"/>
          <a:ext cx="6324600" cy="2340447"/>
        </p:xfrm>
        <a:graphic>
          <a:graphicData uri="http://schemas.openxmlformats.org/drawingml/2006/table">
            <a:tbl>
              <a:tblPr/>
              <a:tblGrid>
                <a:gridCol w="4825289"/>
                <a:gridCol w="737311"/>
                <a:gridCol w="762000"/>
              </a:tblGrid>
              <a:tr h="752933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BFBFBF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0D0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BFBFBF"/>
                          </a:solidFill>
                          <a:effectLst/>
                          <a:latin typeface="Cambria" panose="02040503050406030204" pitchFamily="18" charset="0"/>
                        </a:rPr>
                        <a:t>YES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0D0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BFBFBF"/>
                          </a:solidFill>
                          <a:effectLst/>
                          <a:latin typeface="Cambria" panose="02040503050406030204" pitchFamily="18" charset="0"/>
                        </a:rPr>
                        <a:t>NO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0D0D"/>
                    </a:solidFill>
                  </a:tcPr>
                </a:tc>
              </a:tr>
              <a:tr h="379082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Green Roof Implementation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</a:rPr>
                        <a:t>ü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</a:rPr>
                        <a:t>û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</a:tr>
              <a:tr h="381662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Photovoltaic System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</a:rPr>
                        <a:t>ü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2626"/>
                    </a:solidFill>
                  </a:tcPr>
                </a:tc>
              </a:tr>
              <a:tr h="333375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Upgraded Light Controls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</a:rPr>
                        <a:t>ü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2626"/>
                    </a:solidFill>
                  </a:tcPr>
                </a:tc>
              </a:tr>
              <a:tr h="451485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Goal Achieved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</a:rPr>
                        <a:t>ü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0D0D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3210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8" grpId="0"/>
      <p:bldP spid="2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t="6242" r="16667" b="130"/>
          <a:stretch/>
        </p:blipFill>
        <p:spPr>
          <a:xfrm>
            <a:off x="4419600" y="-1"/>
            <a:ext cx="4669974" cy="6858001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-1" y="0"/>
            <a:ext cx="4251011" cy="68580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95000"/>
                  <a:lumOff val="5000"/>
                </a:schemeClr>
              </a:gs>
              <a:gs pos="23000">
                <a:schemeClr val="tx1">
                  <a:lumMod val="85000"/>
                  <a:lumOff val="15000"/>
                </a:schemeClr>
              </a:gs>
              <a:gs pos="69000">
                <a:schemeClr val="tx1">
                  <a:lumMod val="85000"/>
                  <a:lumOff val="15000"/>
                </a:schemeClr>
              </a:gs>
              <a:gs pos="97000">
                <a:schemeClr val="tx1">
                  <a:lumMod val="75000"/>
                  <a:lumOff val="2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9567862" y="213237"/>
            <a:ext cx="8186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C2C2C"/>
                </a:solidFill>
                <a:latin typeface="Cambria" panose="02040503050406030204" pitchFamily="18" charset="0"/>
                <a:cs typeface="Helvetica" panose="020B0604020202020204" pitchFamily="34" charset="0"/>
              </a:rPr>
              <a:t>Other Considerations</a:t>
            </a:r>
            <a:endParaRPr lang="en-US" sz="3600" b="1" dirty="0">
              <a:solidFill>
                <a:srgbClr val="FC2C2C"/>
              </a:solidFill>
              <a:latin typeface="Cambria" panose="02040503050406030204" pitchFamily="18" charset="0"/>
              <a:cs typeface="Helvetica" panose="020B0604020202020204" pitchFamily="34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 flipH="1">
            <a:off x="0" y="0"/>
            <a:ext cx="27432000" cy="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4251010" y="6629400"/>
            <a:ext cx="23180990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4251010" y="6477000"/>
            <a:ext cx="23180990" cy="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6200" y="945611"/>
            <a:ext cx="4800600" cy="39703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  <a:latin typeface="Cambria" panose="02040503050406030204" pitchFamily="18" charset="0"/>
                <a:cs typeface="Helvetica" panose="020B0604020202020204" pitchFamily="34" charset="0"/>
              </a:rPr>
              <a:t>Project Overview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  <a:latin typeface="Cambria" panose="02040503050406030204" pitchFamily="18" charset="0"/>
                <a:cs typeface="Helvetica" panose="020B0604020202020204" pitchFamily="34" charset="0"/>
              </a:rPr>
              <a:t>Conceptual Energy Modeling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  <a:latin typeface="Cambria" panose="02040503050406030204" pitchFamily="18" charset="0"/>
                <a:cs typeface="Helvetica" panose="020B0604020202020204" pitchFamily="34" charset="0"/>
              </a:rPr>
              <a:t>Green Roof Implementation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  <a:latin typeface="Cambria" panose="02040503050406030204" pitchFamily="18" charset="0"/>
                <a:cs typeface="Helvetica" panose="020B0604020202020204" pitchFamily="34" charset="0"/>
              </a:rPr>
              <a:t>On-Site Renewable Energy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  <a:latin typeface="Cambria" panose="02040503050406030204" pitchFamily="18" charset="0"/>
                <a:cs typeface="Helvetica" panose="020B0604020202020204" pitchFamily="34" charset="0"/>
              </a:rPr>
              <a:t>Advanced Lighting Controls</a:t>
            </a:r>
          </a:p>
          <a:p>
            <a:pPr>
              <a:lnSpc>
                <a:spcPct val="150000"/>
              </a:lnSpc>
            </a:pPr>
            <a:r>
              <a:rPr lang="en-US" sz="2400" b="1" u="sng" dirty="0" smtClean="0">
                <a:solidFill>
                  <a:schemeClr val="bg1"/>
                </a:solidFill>
                <a:latin typeface="Cambria" panose="02040503050406030204" pitchFamily="18" charset="0"/>
                <a:cs typeface="Helvetica" panose="020B0604020202020204" pitchFamily="34" charset="0"/>
              </a:rPr>
              <a:t>Conclusion</a:t>
            </a:r>
          </a:p>
          <a:p>
            <a:pPr lvl="1"/>
            <a:r>
              <a:rPr lang="en-US" sz="2400" dirty="0" smtClean="0">
                <a:solidFill>
                  <a:schemeClr val="bg1"/>
                </a:solidFill>
                <a:latin typeface="Cambria" panose="02040503050406030204" pitchFamily="18" charset="0"/>
                <a:cs typeface="Helvetica" panose="020B0604020202020204" pitchFamily="34" charset="0"/>
              </a:rPr>
              <a:t>Analysis Summary</a:t>
            </a:r>
          </a:p>
          <a:p>
            <a:pPr lvl="1"/>
            <a:r>
              <a:rPr 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mbria" panose="02040503050406030204" pitchFamily="18" charset="0"/>
                <a:cs typeface="Helvetica" panose="020B0604020202020204" pitchFamily="34" charset="0"/>
              </a:rPr>
              <a:t>Other Considerations</a:t>
            </a:r>
            <a:endParaRPr lang="en-US" sz="2400" b="1" dirty="0">
              <a:solidFill>
                <a:schemeClr val="tx2">
                  <a:lumMod val="60000"/>
                  <a:lumOff val="40000"/>
                </a:schemeClr>
              </a:solidFill>
              <a:latin typeface="Cambria" panose="02040503050406030204" pitchFamily="18" charset="0"/>
              <a:cs typeface="Helvetica" panose="020B0604020202020204" pitchFamily="34" charset="0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10668000" y="886141"/>
            <a:ext cx="5943600" cy="0"/>
          </a:xfrm>
          <a:prstGeom prst="line">
            <a:avLst/>
          </a:prstGeom>
          <a:ln w="31750">
            <a:solidFill>
              <a:srgbClr val="FC2C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343400" y="-152400"/>
            <a:ext cx="1" cy="7162800"/>
          </a:xfrm>
          <a:prstGeom prst="line">
            <a:avLst/>
          </a:prstGeom>
          <a:ln w="409575">
            <a:solidFill>
              <a:schemeClr val="accent1">
                <a:lumMod val="75000"/>
              </a:schemeClr>
            </a:solidFill>
            <a:round/>
          </a:ln>
          <a:effectLst>
            <a:softEdge rad="10160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-1" y="6629400"/>
            <a:ext cx="425101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-1" y="6477000"/>
            <a:ext cx="425101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1113920"/>
              </p:ext>
            </p:extLst>
          </p:nvPr>
        </p:nvGraphicFramePr>
        <p:xfrm>
          <a:off x="10477499" y="2885123"/>
          <a:ext cx="6324601" cy="2296477"/>
        </p:xfrm>
        <a:graphic>
          <a:graphicData uri="http://schemas.openxmlformats.org/drawingml/2006/table">
            <a:tbl>
              <a:tblPr/>
              <a:tblGrid>
                <a:gridCol w="4019671"/>
                <a:gridCol w="897248"/>
                <a:gridCol w="701847"/>
                <a:gridCol w="705835"/>
              </a:tblGrid>
              <a:tr h="64770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BFBFBF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0D0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BFBFBF"/>
                          </a:solidFill>
                          <a:effectLst/>
                          <a:latin typeface="Cambria" panose="02040503050406030204" pitchFamily="18" charset="0"/>
                        </a:rPr>
                        <a:t>Point Gain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0D0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BFBFBF"/>
                          </a:solidFill>
                          <a:effectLst/>
                          <a:latin typeface="Cambria" panose="02040503050406030204" pitchFamily="18" charset="0"/>
                        </a:rPr>
                        <a:t>YES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0D0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BFBFBF"/>
                          </a:solidFill>
                          <a:effectLst/>
                          <a:latin typeface="Cambria" panose="02040503050406030204" pitchFamily="18" charset="0"/>
                        </a:rPr>
                        <a:t>NO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0D0D"/>
                    </a:solidFill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Green Roof Implementation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</a:rPr>
                        <a:t>û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Photovoltaic System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</a:rPr>
                        <a:t>ü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2626"/>
                    </a:solidFill>
                  </a:tcPr>
                </a:tc>
              </a:tr>
              <a:tr h="333375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Upgraded Light Controls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</a:rPr>
                        <a:t>û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</a:tr>
              <a:tr h="429577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               </a:t>
                      </a:r>
                      <a:r>
                        <a:rPr lang="en-US" sz="2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            </a:t>
                      </a:r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 Goal Achieved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0D0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0D0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</a:rPr>
                        <a:t>û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</a:tr>
            </a:tbl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11063035" y="2360078"/>
            <a:ext cx="5358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C2C2C"/>
                </a:solidFill>
                <a:latin typeface="Cambria" panose="02040503050406030204" pitchFamily="18" charset="0"/>
                <a:cs typeface="Helvetica" panose="020B0604020202020204" pitchFamily="34" charset="0"/>
              </a:rPr>
              <a:t>Recommendations</a:t>
            </a:r>
            <a:endParaRPr lang="en-US" sz="2400" b="1" dirty="0">
              <a:solidFill>
                <a:srgbClr val="FC2C2C"/>
              </a:solidFill>
              <a:latin typeface="Cambria" panose="02040503050406030204" pitchFamily="18" charset="0"/>
              <a:cs typeface="Helvetica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8592800" y="1140433"/>
            <a:ext cx="8105273" cy="4513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sz="2800" b="1" i="1" dirty="0" smtClean="0">
                <a:solidFill>
                  <a:schemeClr val="bg1">
                    <a:lumMod val="75000"/>
                  </a:schemeClr>
                </a:solidFill>
                <a:latin typeface="Cambria" panose="02040503050406030204" pitchFamily="18" charset="0"/>
              </a:rPr>
              <a:t>Certified Wood – 1 credit</a:t>
            </a:r>
            <a:endParaRPr lang="en-US" sz="2400" b="1" i="1" dirty="0" smtClean="0">
              <a:solidFill>
                <a:schemeClr val="bg1">
                  <a:lumMod val="75000"/>
                </a:schemeClr>
              </a:solidFill>
              <a:latin typeface="Cambria" panose="02040503050406030204" pitchFamily="18" charset="0"/>
            </a:endParaRPr>
          </a:p>
          <a:p>
            <a:pPr marL="800100" lvl="1" indent="-3429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mbria" panose="02040503050406030204" pitchFamily="18" charset="0"/>
              </a:rPr>
              <a:t>50% of wood certified by Forest Stewardship Council</a:t>
            </a:r>
          </a:p>
          <a:p>
            <a:pPr>
              <a:lnSpc>
                <a:spcPct val="114000"/>
              </a:lnSpc>
            </a:pPr>
            <a:r>
              <a:rPr lang="en-US" sz="2800" b="1" i="1" dirty="0" smtClean="0">
                <a:solidFill>
                  <a:schemeClr val="bg1">
                    <a:lumMod val="75000"/>
                  </a:schemeClr>
                </a:solidFill>
                <a:latin typeface="Cambria" panose="02040503050406030204" pitchFamily="18" charset="0"/>
              </a:rPr>
              <a:t>Innovative Wastewater Technology – 2 credits</a:t>
            </a:r>
            <a:endParaRPr lang="en-US" sz="2400" b="1" i="1" dirty="0">
              <a:solidFill>
                <a:schemeClr val="bg1">
                  <a:lumMod val="75000"/>
                </a:schemeClr>
              </a:solidFill>
              <a:latin typeface="Cambria" panose="02040503050406030204" pitchFamily="18" charset="0"/>
            </a:endParaRPr>
          </a:p>
          <a:p>
            <a:pPr marL="800100" lvl="1" indent="-3429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mbria" panose="02040503050406030204" pitchFamily="18" charset="0"/>
              </a:rPr>
              <a:t>Substitute 50% of waste water with rainwater harvesting system</a:t>
            </a:r>
          </a:p>
          <a:p>
            <a:pPr marL="800100" lvl="1" indent="-3429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mbria" panose="02040503050406030204" pitchFamily="18" charset="0"/>
              </a:rPr>
              <a:t>10,000 gallon system costs $140,000-$200,000</a:t>
            </a:r>
          </a:p>
          <a:p>
            <a:pPr>
              <a:lnSpc>
                <a:spcPct val="114000"/>
              </a:lnSpc>
            </a:pPr>
            <a:r>
              <a:rPr lang="en-US" sz="2800" b="1" i="1" dirty="0" smtClean="0">
                <a:solidFill>
                  <a:schemeClr val="bg1">
                    <a:lumMod val="75000"/>
                  </a:schemeClr>
                </a:solidFill>
                <a:latin typeface="Cambria" panose="02040503050406030204" pitchFamily="18" charset="0"/>
              </a:rPr>
              <a:t>Optimize Energy Performance – +3 credits</a:t>
            </a:r>
          </a:p>
          <a:p>
            <a:pPr marL="914400" lvl="1" indent="-4572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mbria" panose="02040503050406030204" pitchFamily="18" charset="0"/>
              </a:rPr>
              <a:t>Heat 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Cambria" panose="02040503050406030204" pitchFamily="18" charset="0"/>
              </a:rPr>
              <a:t>pump </a:t>
            </a: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mbria" panose="02040503050406030204" pitchFamily="18" charset="0"/>
              </a:rPr>
              <a:t>HVAC system  considered in Tech I</a:t>
            </a:r>
          </a:p>
          <a:p>
            <a:pPr marL="914400" lvl="1" indent="-4572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mbria" panose="02040503050406030204" pitchFamily="18" charset="0"/>
              </a:rPr>
              <a:t>Improves building efficiency by 6 percent</a:t>
            </a:r>
          </a:p>
          <a:p>
            <a:pPr marL="914400" lvl="1" indent="-4572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mbria" panose="02040503050406030204" pitchFamily="18" charset="0"/>
              </a:rPr>
              <a:t>$584,000 cost increase over VAV system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0689771" y="1202626"/>
            <a:ext cx="5943600" cy="5835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en-US" sz="2800" b="1" dirty="0" smtClean="0">
                <a:solidFill>
                  <a:srgbClr val="FC2C2C"/>
                </a:solidFill>
                <a:latin typeface="Cambria" panose="02040503050406030204" pitchFamily="18" charset="0"/>
              </a:rPr>
              <a:t>Goal: </a:t>
            </a:r>
            <a:r>
              <a:rPr lang="en-US" sz="2800" b="1" dirty="0" smtClean="0">
                <a:solidFill>
                  <a:schemeClr val="bg1">
                    <a:lumMod val="65000"/>
                  </a:schemeClr>
                </a:solidFill>
                <a:latin typeface="Cambria" panose="02040503050406030204" pitchFamily="18" charset="0"/>
              </a:rPr>
              <a:t>Achieve LEED® Gold rating</a:t>
            </a:r>
            <a:endParaRPr lang="en-US" sz="2400" dirty="0" smtClean="0">
              <a:solidFill>
                <a:schemeClr val="bg1">
                  <a:lumMod val="6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0689771" y="1756467"/>
            <a:ext cx="5943600" cy="478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endParaRPr lang="en-US" sz="2400" dirty="0" smtClean="0">
              <a:solidFill>
                <a:schemeClr val="bg1">
                  <a:lumMod val="65000"/>
                </a:schemeClr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9119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12"/>
          <p:cNvSpPr txBox="1">
            <a:spLocks noChangeArrowheads="1"/>
          </p:cNvSpPr>
          <p:nvPr/>
        </p:nvSpPr>
        <p:spPr bwMode="auto">
          <a:xfrm>
            <a:off x="1905000" y="2876013"/>
            <a:ext cx="6256867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6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mbria" panose="02040503050406030204" pitchFamily="18" charset="0"/>
                <a:cs typeface="Aharoni" panose="02010803020104030203" pitchFamily="2" charset="-79"/>
              </a:rPr>
              <a:t>Thank You</a:t>
            </a:r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0" y="6477000"/>
            <a:ext cx="27432000" cy="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0" y="228600"/>
            <a:ext cx="27432000" cy="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0" y="6629400"/>
            <a:ext cx="27432000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12"/>
          <p:cNvSpPr txBox="1">
            <a:spLocks noChangeArrowheads="1"/>
          </p:cNvSpPr>
          <p:nvPr/>
        </p:nvSpPr>
        <p:spPr bwMode="auto">
          <a:xfrm>
            <a:off x="10134600" y="629245"/>
            <a:ext cx="7162800" cy="550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4400" b="1" dirty="0" smtClean="0">
                <a:solidFill>
                  <a:srgbClr val="FC2C2C"/>
                </a:solidFill>
                <a:latin typeface="Cambria" panose="02040503050406030204" pitchFamily="18" charset="0"/>
                <a:cs typeface="Aharoni" panose="02010803020104030203" pitchFamily="2" charset="-79"/>
              </a:rPr>
              <a:t>Acknowledgements</a:t>
            </a:r>
            <a:endParaRPr lang="en-US" sz="4400" b="1" dirty="0">
              <a:solidFill>
                <a:srgbClr val="FC2C2C"/>
              </a:solidFill>
              <a:latin typeface="Cambria" panose="02040503050406030204" pitchFamily="18" charset="0"/>
              <a:cs typeface="Aharoni" panose="02010803020104030203" pitchFamily="2" charset="-79"/>
            </a:endParaRPr>
          </a:p>
          <a:p>
            <a:pPr algn="ctr" eaLnBrk="1" hangingPunct="1"/>
            <a:r>
              <a:rPr lang="en-US" sz="2800" b="1" dirty="0" smtClean="0">
                <a:solidFill>
                  <a:schemeClr val="bg1">
                    <a:lumMod val="65000"/>
                  </a:schemeClr>
                </a:solidFill>
                <a:latin typeface="Cambria" panose="02040503050406030204" pitchFamily="18" charset="0"/>
                <a:cs typeface="Aharoni" panose="02010803020104030203" pitchFamily="2" charset="-79"/>
              </a:rPr>
              <a:t>Advisor: Ray Sowers</a:t>
            </a:r>
          </a:p>
          <a:p>
            <a:pPr algn="ctr" eaLnBrk="1" hangingPunct="1"/>
            <a:r>
              <a:rPr lang="en-US" sz="2800" b="1" dirty="0" smtClean="0">
                <a:solidFill>
                  <a:schemeClr val="bg1">
                    <a:lumMod val="65000"/>
                  </a:schemeClr>
                </a:solidFill>
                <a:latin typeface="Cambria" panose="02040503050406030204" pitchFamily="18" charset="0"/>
                <a:cs typeface="Aharoni" panose="02010803020104030203" pitchFamily="2" charset="-79"/>
              </a:rPr>
              <a:t>Moses Ling</a:t>
            </a:r>
          </a:p>
          <a:p>
            <a:pPr algn="ctr" eaLnBrk="1" hangingPunct="1"/>
            <a:r>
              <a:rPr lang="en-US" sz="2800" b="1" dirty="0" smtClean="0">
                <a:solidFill>
                  <a:schemeClr val="bg1">
                    <a:lumMod val="65000"/>
                  </a:schemeClr>
                </a:solidFill>
                <a:latin typeface="Cambria" panose="02040503050406030204" pitchFamily="18" charset="0"/>
                <a:cs typeface="Aharoni" panose="02010803020104030203" pitchFamily="2" charset="-79"/>
              </a:rPr>
              <a:t>AE Faculty</a:t>
            </a:r>
          </a:p>
          <a:p>
            <a:pPr algn="ctr" eaLnBrk="1" hangingPunct="1"/>
            <a:endParaRPr lang="en-US" sz="2800" b="1" dirty="0">
              <a:solidFill>
                <a:schemeClr val="bg1">
                  <a:lumMod val="65000"/>
                </a:schemeClr>
              </a:solidFill>
              <a:latin typeface="Cambria" panose="02040503050406030204" pitchFamily="18" charset="0"/>
              <a:cs typeface="Aharoni" panose="02010803020104030203" pitchFamily="2" charset="-79"/>
            </a:endParaRPr>
          </a:p>
          <a:p>
            <a:pPr algn="ctr" eaLnBrk="1" hangingPunct="1"/>
            <a:r>
              <a:rPr lang="en-US" sz="2800" b="1" dirty="0" smtClean="0">
                <a:solidFill>
                  <a:schemeClr val="bg1">
                    <a:lumMod val="65000"/>
                  </a:schemeClr>
                </a:solidFill>
                <a:latin typeface="Cambria" panose="02040503050406030204" pitchFamily="18" charset="0"/>
                <a:cs typeface="Aharoni" panose="02010803020104030203" pitchFamily="2" charset="-79"/>
              </a:rPr>
              <a:t>DeSales University</a:t>
            </a:r>
          </a:p>
          <a:p>
            <a:pPr algn="ctr" eaLnBrk="1" hangingPunct="1"/>
            <a:r>
              <a:rPr lang="en-US" sz="2800" b="1" dirty="0" err="1" smtClean="0">
                <a:solidFill>
                  <a:schemeClr val="bg1">
                    <a:lumMod val="65000"/>
                  </a:schemeClr>
                </a:solidFill>
                <a:latin typeface="Cambria" panose="02040503050406030204" pitchFamily="18" charset="0"/>
                <a:cs typeface="Aharoni" panose="02010803020104030203" pitchFamily="2" charset="-79"/>
              </a:rPr>
              <a:t>Breslin</a:t>
            </a:r>
            <a:r>
              <a:rPr lang="en-US" sz="2800" b="1" dirty="0" smtClean="0">
                <a:solidFill>
                  <a:schemeClr val="bg1">
                    <a:lumMod val="65000"/>
                  </a:schemeClr>
                </a:solidFill>
                <a:latin typeface="Cambria" panose="02040503050406030204" pitchFamily="18" charset="0"/>
                <a:cs typeface="Aharoni" panose="02010803020104030203" pitchFamily="2" charset="-79"/>
              </a:rPr>
              <a:t> </a:t>
            </a:r>
            <a:r>
              <a:rPr lang="en-US" sz="2800" b="1" dirty="0" err="1" smtClean="0">
                <a:solidFill>
                  <a:schemeClr val="bg1">
                    <a:lumMod val="65000"/>
                  </a:schemeClr>
                </a:solidFill>
                <a:latin typeface="Cambria" panose="02040503050406030204" pitchFamily="18" charset="0"/>
                <a:cs typeface="Aharoni" panose="02010803020104030203" pitchFamily="2" charset="-79"/>
              </a:rPr>
              <a:t>Ridyard</a:t>
            </a:r>
            <a:r>
              <a:rPr lang="en-US" sz="2800" b="1" dirty="0" smtClean="0">
                <a:solidFill>
                  <a:schemeClr val="bg1">
                    <a:lumMod val="65000"/>
                  </a:schemeClr>
                </a:solidFill>
                <a:latin typeface="Cambria" panose="02040503050406030204" pitchFamily="18" charset="0"/>
                <a:cs typeface="Aharoni" panose="02010803020104030203" pitchFamily="2" charset="-79"/>
              </a:rPr>
              <a:t> </a:t>
            </a:r>
            <a:r>
              <a:rPr lang="en-US" sz="2800" b="1" dirty="0" err="1" smtClean="0">
                <a:solidFill>
                  <a:schemeClr val="bg1">
                    <a:lumMod val="65000"/>
                  </a:schemeClr>
                </a:solidFill>
                <a:latin typeface="Cambria" panose="02040503050406030204" pitchFamily="18" charset="0"/>
                <a:cs typeface="Aharoni" panose="02010803020104030203" pitchFamily="2" charset="-79"/>
              </a:rPr>
              <a:t>Fadero</a:t>
            </a:r>
            <a:r>
              <a:rPr lang="en-US" sz="2800" b="1" dirty="0" smtClean="0">
                <a:solidFill>
                  <a:schemeClr val="bg1">
                    <a:lumMod val="65000"/>
                  </a:schemeClr>
                </a:solidFill>
                <a:latin typeface="Cambria" panose="02040503050406030204" pitchFamily="18" charset="0"/>
                <a:cs typeface="Aharoni" panose="02010803020104030203" pitchFamily="2" charset="-79"/>
              </a:rPr>
              <a:t> Architects</a:t>
            </a:r>
          </a:p>
          <a:p>
            <a:pPr algn="ctr" eaLnBrk="1" hangingPunct="1"/>
            <a:r>
              <a:rPr lang="en-US" sz="2800" b="1" dirty="0" smtClean="0">
                <a:solidFill>
                  <a:schemeClr val="bg1">
                    <a:lumMod val="65000"/>
                  </a:schemeClr>
                </a:solidFill>
                <a:latin typeface="Cambria" panose="02040503050406030204" pitchFamily="18" charset="0"/>
                <a:cs typeface="Aharoni" panose="02010803020104030203" pitchFamily="2" charset="-79"/>
              </a:rPr>
              <a:t>Alvin H. </a:t>
            </a:r>
            <a:r>
              <a:rPr lang="en-US" sz="2800" b="1" dirty="0" err="1" smtClean="0">
                <a:solidFill>
                  <a:schemeClr val="bg1">
                    <a:lumMod val="65000"/>
                  </a:schemeClr>
                </a:solidFill>
                <a:latin typeface="Cambria" panose="02040503050406030204" pitchFamily="18" charset="0"/>
                <a:cs typeface="Aharoni" panose="02010803020104030203" pitchFamily="2" charset="-79"/>
              </a:rPr>
              <a:t>Butz</a:t>
            </a:r>
            <a:r>
              <a:rPr lang="en-US" sz="2800" b="1" dirty="0" smtClean="0">
                <a:solidFill>
                  <a:schemeClr val="bg1">
                    <a:lumMod val="65000"/>
                  </a:schemeClr>
                </a:solidFill>
                <a:latin typeface="Cambria" panose="02040503050406030204" pitchFamily="18" charset="0"/>
                <a:cs typeface="Aharoni" panose="02010803020104030203" pitchFamily="2" charset="-79"/>
              </a:rPr>
              <a:t>, Inc.</a:t>
            </a:r>
          </a:p>
          <a:p>
            <a:pPr algn="ctr" eaLnBrk="1" hangingPunct="1"/>
            <a:r>
              <a:rPr lang="en-US" sz="2800" b="1" dirty="0" err="1" smtClean="0">
                <a:solidFill>
                  <a:schemeClr val="bg1">
                    <a:lumMod val="65000"/>
                  </a:schemeClr>
                </a:solidFill>
                <a:latin typeface="Cambria" panose="02040503050406030204" pitchFamily="18" charset="0"/>
                <a:cs typeface="Aharoni" panose="02010803020104030203" pitchFamily="2" charset="-79"/>
              </a:rPr>
              <a:t>Lutron</a:t>
            </a:r>
            <a:r>
              <a:rPr lang="en-US" sz="2800" b="1" dirty="0" smtClean="0">
                <a:solidFill>
                  <a:schemeClr val="bg1">
                    <a:lumMod val="65000"/>
                  </a:schemeClr>
                </a:solidFill>
                <a:latin typeface="Cambria" panose="02040503050406030204" pitchFamily="18" charset="0"/>
                <a:cs typeface="Aharoni" panose="02010803020104030203" pitchFamily="2" charset="-79"/>
              </a:rPr>
              <a:t> Electronics Co., Inc.</a:t>
            </a:r>
          </a:p>
          <a:p>
            <a:pPr algn="ctr" eaLnBrk="1" hangingPunct="1"/>
            <a:r>
              <a:rPr lang="en-US" sz="2800" b="1" dirty="0" smtClean="0">
                <a:solidFill>
                  <a:schemeClr val="bg1">
                    <a:lumMod val="65000"/>
                  </a:schemeClr>
                </a:solidFill>
                <a:latin typeface="Cambria" panose="02040503050406030204" pitchFamily="18" charset="0"/>
                <a:cs typeface="Aharoni" panose="02010803020104030203" pitchFamily="2" charset="-79"/>
              </a:rPr>
              <a:t>MGV </a:t>
            </a:r>
            <a:r>
              <a:rPr lang="en-US" sz="2800" b="1" dirty="0" err="1" smtClean="0">
                <a:solidFill>
                  <a:schemeClr val="bg1">
                    <a:lumMod val="65000"/>
                  </a:schemeClr>
                </a:solidFill>
                <a:latin typeface="Cambria" panose="02040503050406030204" pitchFamily="18" charset="0"/>
                <a:cs typeface="Aharoni" panose="02010803020104030203" pitchFamily="2" charset="-79"/>
              </a:rPr>
              <a:t>GroRoof</a:t>
            </a:r>
            <a:endParaRPr lang="en-US" sz="2800" b="1" dirty="0" smtClean="0">
              <a:solidFill>
                <a:schemeClr val="bg1">
                  <a:lumMod val="65000"/>
                </a:schemeClr>
              </a:solidFill>
              <a:latin typeface="Cambria" panose="02040503050406030204" pitchFamily="18" charset="0"/>
              <a:cs typeface="Aharoni" panose="02010803020104030203" pitchFamily="2" charset="-79"/>
            </a:endParaRPr>
          </a:p>
          <a:p>
            <a:pPr algn="ctr" eaLnBrk="1" hangingPunct="1"/>
            <a:endParaRPr lang="en-US" sz="2800" b="1" dirty="0">
              <a:solidFill>
                <a:schemeClr val="bg1">
                  <a:lumMod val="65000"/>
                </a:schemeClr>
              </a:solidFill>
              <a:latin typeface="Cambria" panose="02040503050406030204" pitchFamily="18" charset="0"/>
              <a:cs typeface="Aharoni" panose="02010803020104030203" pitchFamily="2" charset="-79"/>
            </a:endParaRPr>
          </a:p>
          <a:p>
            <a:pPr algn="ctr" eaLnBrk="1" hangingPunct="1"/>
            <a:r>
              <a:rPr lang="en-US" sz="2800" b="1" dirty="0" smtClean="0">
                <a:solidFill>
                  <a:schemeClr val="bg1">
                    <a:lumMod val="65000"/>
                  </a:schemeClr>
                </a:solidFill>
                <a:latin typeface="Cambria" panose="02040503050406030204" pitchFamily="18" charset="0"/>
                <a:cs typeface="Aharoni" panose="02010803020104030203" pitchFamily="2" charset="-79"/>
              </a:rPr>
              <a:t>Family and Friends</a:t>
            </a:r>
            <a:endParaRPr lang="en-US" sz="2400" b="1" dirty="0" smtClean="0">
              <a:solidFill>
                <a:schemeClr val="bg1">
                  <a:lumMod val="65000"/>
                </a:schemeClr>
              </a:solidFill>
              <a:latin typeface="Cambria" panose="02040503050406030204" pitchFamily="18" charset="0"/>
              <a:cs typeface="Aharoni" panose="02010803020104030203" pitchFamily="2" charset="-79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97600" y="2077062"/>
            <a:ext cx="7343775" cy="269557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525774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6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flipH="1">
            <a:off x="0" y="6477000"/>
            <a:ext cx="27432000" cy="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0" y="228600"/>
            <a:ext cx="27432000" cy="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0" y="6629400"/>
            <a:ext cx="27432000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12"/>
          <p:cNvSpPr txBox="1">
            <a:spLocks noChangeArrowheads="1"/>
          </p:cNvSpPr>
          <p:nvPr/>
        </p:nvSpPr>
        <p:spPr bwMode="auto">
          <a:xfrm>
            <a:off x="10134600" y="389467"/>
            <a:ext cx="71628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4400" b="1" dirty="0" smtClean="0">
                <a:solidFill>
                  <a:srgbClr val="FC2C2C"/>
                </a:solidFill>
                <a:latin typeface="Cambria" panose="02040503050406030204" pitchFamily="18" charset="0"/>
                <a:cs typeface="Aharoni" panose="02010803020104030203" pitchFamily="2" charset="-79"/>
              </a:rPr>
              <a:t>References</a:t>
            </a:r>
            <a:endParaRPr lang="en-US" sz="4400" b="1" dirty="0">
              <a:solidFill>
                <a:srgbClr val="FC2C2C"/>
              </a:solidFill>
              <a:latin typeface="Cambria" panose="02040503050406030204" pitchFamily="18" charset="0"/>
              <a:cs typeface="Aharoni" panose="02010803020104030203" pitchFamily="2" charset="-79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134600" y="1319774"/>
            <a:ext cx="76962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indent="-457200" algn="just">
              <a:spcBef>
                <a:spcPts val="0"/>
              </a:spcBef>
              <a:spcAft>
                <a:spcPts val="800"/>
              </a:spcAft>
            </a:pPr>
            <a:r>
              <a:rPr lang="en-US" sz="1200" baseline="30000" dirty="0">
                <a:solidFill>
                  <a:schemeClr val="bg1">
                    <a:lumMod val="65000"/>
                  </a:schemeClr>
                </a:solidFill>
                <a:latin typeface="Californian FB" panose="0207040306080B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Californian FB" panose="0207040306080B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Allen, Carolyn.  “Solar Trees in Parking Lots.” </a:t>
            </a:r>
            <a:r>
              <a:rPr lang="en-US" sz="1200" i="1" u="sng" dirty="0">
                <a:solidFill>
                  <a:schemeClr val="bg1">
                    <a:lumMod val="65000"/>
                  </a:schemeClr>
                </a:solidFill>
                <a:latin typeface="Californian FB" panose="0207040306080B0302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http://www.californiagreensolutions.com/cgi-bin/gt/tpl.h,content=2180</a:t>
            </a:r>
            <a:endParaRPr lang="en-US" sz="1200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indent="-457200" algn="just">
              <a:spcBef>
                <a:spcPts val="0"/>
              </a:spcBef>
              <a:spcAft>
                <a:spcPts val="800"/>
              </a:spcAft>
            </a:pPr>
            <a:r>
              <a:rPr lang="en-US" sz="1200" baseline="30000" dirty="0">
                <a:solidFill>
                  <a:schemeClr val="bg1">
                    <a:lumMod val="65000"/>
                  </a:schemeClr>
                </a:solidFill>
                <a:latin typeface="Californian FB" panose="0207040306080B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Californian FB" panose="0207040306080B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ASHRAE, (1997), ASHRAE Handbook-Fundamentals, Atlanta, American Society of Heating, Refrigerating and Air-Conditioning Engineers, Inc.</a:t>
            </a:r>
            <a:endParaRPr lang="en-US" sz="1200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indent="-457200" algn="just">
              <a:spcBef>
                <a:spcPts val="0"/>
              </a:spcBef>
              <a:spcAft>
                <a:spcPts val="800"/>
              </a:spcAft>
            </a:pPr>
            <a:r>
              <a:rPr lang="en-US" sz="1200" baseline="30000" dirty="0">
                <a:solidFill>
                  <a:schemeClr val="bg1">
                    <a:lumMod val="65000"/>
                  </a:schemeClr>
                </a:solidFill>
                <a:latin typeface="Californian FB" panose="0207040306080B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Californian FB" panose="0207040306080B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“Green Roof Legislation, Policies, and Tax Incentives.” Plant Connection,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Californian FB" panose="0207040306080B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Inc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Californian FB" panose="0207040306080B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2013. </a:t>
            </a:r>
            <a:r>
              <a:rPr lang="en-US" sz="1200" i="1" u="sng" dirty="0">
                <a:solidFill>
                  <a:schemeClr val="bg1">
                    <a:lumMod val="65000"/>
                  </a:schemeClr>
                </a:solidFill>
                <a:latin typeface="Californian FB" panose="0207040306080B0302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http://www.myplantconnection.com/green-roofs-legislation.php</a:t>
            </a:r>
            <a:endParaRPr lang="en-US" sz="1200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indent="-457200" algn="just">
              <a:spcBef>
                <a:spcPts val="0"/>
              </a:spcBef>
              <a:spcAft>
                <a:spcPts val="800"/>
              </a:spcAft>
            </a:pPr>
            <a:r>
              <a:rPr lang="en-US" sz="1200" baseline="30000" dirty="0">
                <a:solidFill>
                  <a:schemeClr val="bg1">
                    <a:lumMod val="65000"/>
                  </a:schemeClr>
                </a:solidFill>
                <a:latin typeface="Californian FB" panose="0207040306080B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Californian FB" panose="0207040306080B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Gronbeck, Christopher.  Panel Shading Calculator. 2009. </a:t>
            </a:r>
            <a:r>
              <a:rPr lang="en-US" sz="1200" i="1" u="sng" dirty="0">
                <a:solidFill>
                  <a:schemeClr val="bg1">
                    <a:lumMod val="65000"/>
                  </a:schemeClr>
                </a:solidFill>
                <a:latin typeface="Californian FB" panose="0207040306080B0302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http://www.susdesign.com/panel_shading/index.php</a:t>
            </a:r>
            <a:endParaRPr lang="en-US" sz="1200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indent="-457200" algn="just">
              <a:spcBef>
                <a:spcPts val="0"/>
              </a:spcBef>
              <a:spcAft>
                <a:spcPts val="800"/>
              </a:spcAft>
            </a:pPr>
            <a:r>
              <a:rPr lang="en-US" sz="1200" baseline="30000" dirty="0">
                <a:solidFill>
                  <a:schemeClr val="bg1">
                    <a:lumMod val="65000"/>
                  </a:schemeClr>
                </a:solidFill>
                <a:latin typeface="Californian FB" panose="0207040306080B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Californian FB" panose="0207040306080B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GroRoof</a:t>
            </a:r>
            <a:r>
              <a:rPr lang="en-US" sz="1200" baseline="30000" dirty="0">
                <a:solidFill>
                  <a:schemeClr val="bg1">
                    <a:lumMod val="65000"/>
                  </a:schemeClr>
                </a:solidFill>
                <a:latin typeface="Californian FB" panose="0207040306080B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TM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Californian FB" panose="0207040306080B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200" i="1" u="sng" dirty="0">
                <a:solidFill>
                  <a:schemeClr val="bg1">
                    <a:lumMod val="65000"/>
                  </a:schemeClr>
                </a:solidFill>
                <a:latin typeface="Californian FB" panose="0207040306080B0302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http://www.mgvgroroof.com</a:t>
            </a:r>
            <a:endParaRPr lang="en-US" sz="1200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indent="-457200" algn="just">
              <a:spcBef>
                <a:spcPts val="0"/>
              </a:spcBef>
              <a:spcAft>
                <a:spcPts val="800"/>
              </a:spcAft>
            </a:pPr>
            <a:r>
              <a:rPr lang="en-US" sz="1200" baseline="30000" dirty="0">
                <a:solidFill>
                  <a:schemeClr val="bg1">
                    <a:lumMod val="65000"/>
                  </a:schemeClr>
                </a:solidFill>
                <a:latin typeface="Californian FB" panose="0207040306080B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Californian FB" panose="0207040306080B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“History of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Californian FB" panose="0207040306080B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Greenroofs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Californian FB" panose="0207040306080B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.” Lawrence Technological University. </a:t>
            </a:r>
            <a:r>
              <a:rPr lang="en-US" sz="1200" i="1" u="sng" dirty="0">
                <a:solidFill>
                  <a:schemeClr val="bg1">
                    <a:lumMod val="65000"/>
                  </a:schemeClr>
                </a:solidFill>
                <a:latin typeface="Californian FB" panose="0207040306080B0302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http://www.ltu.edu/water/greenroofs_history.asp</a:t>
            </a:r>
            <a:endParaRPr lang="en-US" sz="1200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indent="-457200" algn="just">
              <a:spcBef>
                <a:spcPts val="0"/>
              </a:spcBef>
              <a:spcAft>
                <a:spcPts val="800"/>
              </a:spcAft>
            </a:pPr>
            <a:r>
              <a:rPr lang="en-US" sz="1200" baseline="30000" dirty="0">
                <a:solidFill>
                  <a:schemeClr val="bg1">
                    <a:lumMod val="65000"/>
                  </a:schemeClr>
                </a:solidFill>
                <a:latin typeface="Californian FB" panose="0207040306080B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Californian FB" panose="0207040306080B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IESNA 2000 Proceedings, Paper #34: Occupant Use of Manual Lighting Controls in Private Ofﬁces. “Giving the occupant manual switching and dimming provided a total of 15% added savings above the 43% achieved by motion sensors.</a:t>
            </a:r>
            <a:endParaRPr lang="en-US" sz="1200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indent="-457200" algn="just">
              <a:spcBef>
                <a:spcPts val="0"/>
              </a:spcBef>
              <a:spcAft>
                <a:spcPts val="800"/>
              </a:spcAft>
            </a:pPr>
            <a:r>
              <a:rPr lang="en-US" sz="1200" baseline="30000" dirty="0">
                <a:solidFill>
                  <a:schemeClr val="bg1">
                    <a:lumMod val="65000"/>
                  </a:schemeClr>
                </a:solidFill>
                <a:latin typeface="Californian FB" panose="0207040306080B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Californian FB" panose="0207040306080B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IESNA 2000 Proceedings, Paper #43: An analysis of the energy and cost savings potential of occupancy sensors for commercial lighting systems. ”Occupancy sensor savings range from 17% to 60% depending upon space type and time delay settings.”</a:t>
            </a:r>
            <a:endParaRPr lang="en-US" sz="1200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indent="-457200" algn="just">
              <a:spcBef>
                <a:spcPts val="0"/>
              </a:spcBef>
              <a:spcAft>
                <a:spcPts val="800"/>
              </a:spcAft>
            </a:pPr>
            <a:r>
              <a:rPr lang="en-US" sz="1200" baseline="30000" dirty="0">
                <a:solidFill>
                  <a:schemeClr val="bg1">
                    <a:lumMod val="65000"/>
                  </a:schemeClr>
                </a:solidFill>
                <a:latin typeface="Californian FB" panose="0207040306080B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Californian FB" panose="0207040306080B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Kelly, Jim. Photovoltaic Array Installer. (2013, February 28). Phone Interview.</a:t>
            </a:r>
            <a:endParaRPr lang="en-US" sz="1200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indent="-457200" algn="just">
              <a:spcBef>
                <a:spcPts val="0"/>
              </a:spcBef>
              <a:spcAft>
                <a:spcPts val="800"/>
              </a:spcAft>
            </a:pPr>
            <a:r>
              <a:rPr lang="en-US" sz="1200" baseline="30000" dirty="0">
                <a:solidFill>
                  <a:schemeClr val="bg1">
                    <a:lumMod val="65000"/>
                  </a:schemeClr>
                </a:solidFill>
                <a:latin typeface="Californian FB" panose="0207040306080B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Californian FB" panose="0207040306080B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Landau, Charles R. “Optimum Tilt of Solar Panels.” 2012.  </a:t>
            </a:r>
            <a:r>
              <a:rPr lang="en-US" sz="1200" i="1" u="sng" dirty="0">
                <a:solidFill>
                  <a:schemeClr val="bg1">
                    <a:lumMod val="65000"/>
                  </a:schemeClr>
                </a:solidFill>
                <a:latin typeface="Californian FB" panose="0207040306080B0302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http://www.macslab.com/optsolar.html</a:t>
            </a:r>
            <a:endParaRPr lang="en-US" sz="1200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indent="-457200" algn="just">
              <a:spcBef>
                <a:spcPts val="0"/>
              </a:spcBef>
              <a:spcAft>
                <a:spcPts val="800"/>
              </a:spcAft>
            </a:pPr>
            <a:r>
              <a:rPr lang="en-US" sz="1200" baseline="30000" dirty="0">
                <a:solidFill>
                  <a:schemeClr val="bg1">
                    <a:lumMod val="65000"/>
                  </a:schemeClr>
                </a:solidFill>
                <a:latin typeface="Californian FB" panose="0207040306080B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Californian FB" panose="0207040306080B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LiveRoof®. </a:t>
            </a:r>
            <a:r>
              <a:rPr lang="en-US" sz="1200" i="1" u="sng" dirty="0">
                <a:solidFill>
                  <a:schemeClr val="bg1">
                    <a:lumMod val="65000"/>
                  </a:schemeClr>
                </a:solidFill>
                <a:latin typeface="Californian FB" panose="0207040306080B0302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http://www.liveroof.com</a:t>
            </a:r>
            <a:endParaRPr lang="en-US" sz="1200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indent="-457200" algn="just">
              <a:spcBef>
                <a:spcPts val="0"/>
              </a:spcBef>
              <a:spcAft>
                <a:spcPts val="800"/>
              </a:spcAft>
            </a:pPr>
            <a:r>
              <a:rPr lang="en-US" sz="1200" baseline="30000" dirty="0">
                <a:solidFill>
                  <a:schemeClr val="bg1">
                    <a:lumMod val="65000"/>
                  </a:schemeClr>
                </a:solidFill>
                <a:latin typeface="Californian FB" panose="0207040306080B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Californian FB" panose="0207040306080B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Lutron Electronics Company, Inc.  </a:t>
            </a:r>
            <a:r>
              <a:rPr lang="en-US" sz="1200" i="1" u="sng" dirty="0">
                <a:solidFill>
                  <a:schemeClr val="bg1">
                    <a:lumMod val="65000"/>
                  </a:schemeClr>
                </a:solidFill>
                <a:latin typeface="Californian FB" panose="0207040306080B0302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http://</a:t>
            </a:r>
            <a:r>
              <a:rPr lang="en-US" sz="1200" i="1" u="sng" dirty="0" smtClean="0">
                <a:solidFill>
                  <a:schemeClr val="bg1">
                    <a:lumMod val="65000"/>
                  </a:schemeClr>
                </a:solidFill>
                <a:latin typeface="Californian FB" panose="0207040306080B0302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www.lutron.com</a:t>
            </a:r>
            <a:endParaRPr lang="en-US" sz="1200" i="1" u="sng" dirty="0" smtClean="0">
              <a:solidFill>
                <a:schemeClr val="bg1">
                  <a:lumMod val="65000"/>
                </a:schemeClr>
              </a:solidFill>
              <a:latin typeface="Californian FB" panose="0207040306080B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 algn="just">
              <a:spcBef>
                <a:spcPts val="0"/>
              </a:spcBef>
              <a:spcAft>
                <a:spcPts val="800"/>
              </a:spcAft>
            </a:pPr>
            <a:r>
              <a:rPr lang="en-US" sz="1200" baseline="30000" dirty="0">
                <a:solidFill>
                  <a:schemeClr val="bg1">
                    <a:lumMod val="65000"/>
                  </a:schemeClr>
                </a:solidFill>
                <a:latin typeface="Californian FB" panose="0207040306080B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Californian FB" panose="0207040306080B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SatCon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Californian FB" panose="0207040306080B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Powergate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Californian FB" panose="0207040306080B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Plus 100kW Inverter. </a:t>
            </a:r>
            <a:r>
              <a:rPr lang="en-US" sz="1200" i="1" u="sng" dirty="0">
                <a:solidFill>
                  <a:schemeClr val="bg1">
                    <a:lumMod val="65000"/>
                  </a:schemeClr>
                </a:solidFill>
                <a:latin typeface="Californian FB" panose="0207040306080B0302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10"/>
              </a:rPr>
              <a:t>http://</a:t>
            </a:r>
            <a:r>
              <a:rPr lang="en-US" sz="1200" i="1" u="sng" dirty="0" smtClean="0">
                <a:solidFill>
                  <a:schemeClr val="bg1">
                    <a:lumMod val="65000"/>
                  </a:schemeClr>
                </a:solidFill>
                <a:latin typeface="Californian FB" panose="0207040306080B0302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10"/>
              </a:rPr>
              <a:t>www.solarpanelsonline.org/SatCon-Powergate-Plus-100kW-inverter-480V-p/171055.htm</a:t>
            </a:r>
            <a:endParaRPr lang="en-US" sz="1200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973800" y="1319774"/>
            <a:ext cx="63246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spcBef>
                <a:spcPts val="0"/>
              </a:spcBef>
              <a:spcAft>
                <a:spcPts val="800"/>
              </a:spcAft>
            </a:pPr>
            <a:r>
              <a:rPr lang="en-US" sz="1200" baseline="30000" dirty="0" smtClean="0">
                <a:solidFill>
                  <a:prstClr val="white">
                    <a:lumMod val="65000"/>
                  </a:prstClr>
                </a:solidFill>
                <a:latin typeface="Californian FB" panose="0207040306080B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r>
              <a:rPr lang="en-US" sz="1200" dirty="0" smtClean="0">
                <a:solidFill>
                  <a:prstClr val="white">
                    <a:lumMod val="65000"/>
                  </a:prstClr>
                </a:solidFill>
                <a:latin typeface="Californian FB" panose="0207040306080B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SatCon </a:t>
            </a: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latin typeface="Californian FB" panose="0207040306080B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Powergate</a:t>
            </a: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Californian FB" panose="0207040306080B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Plus 135kW Inverter</a:t>
            </a:r>
            <a:r>
              <a:rPr lang="en-US" sz="1200" i="1" dirty="0">
                <a:solidFill>
                  <a:prstClr val="white">
                    <a:lumMod val="65000"/>
                  </a:prstClr>
                </a:solidFill>
                <a:latin typeface="Californian FB" panose="0207040306080B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200" i="1" u="sng" dirty="0">
                <a:solidFill>
                  <a:prstClr val="white">
                    <a:lumMod val="65000"/>
                  </a:prstClr>
                </a:solidFill>
                <a:latin typeface="Californian FB" panose="0207040306080B0302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11"/>
              </a:rPr>
              <a:t>http://www.solarpanelsonline.org/SatCon-Powergate-Plus-135kW-inverter-p/171053.htm</a:t>
            </a:r>
            <a:endParaRPr lang="en-US" sz="1200" dirty="0">
              <a:solidFill>
                <a:prstClr val="white">
                  <a:lumMod val="65000"/>
                </a:prst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0" indent="-457200">
              <a:spcBef>
                <a:spcPts val="0"/>
              </a:spcBef>
              <a:spcAft>
                <a:spcPts val="800"/>
              </a:spcAft>
            </a:pPr>
            <a:r>
              <a:rPr lang="en-US" sz="1200" baseline="30000" dirty="0">
                <a:solidFill>
                  <a:prstClr val="white">
                    <a:lumMod val="65000"/>
                  </a:prstClr>
                </a:solidFill>
                <a:latin typeface="Californian FB" panose="0207040306080B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Californian FB" panose="0207040306080B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Snodgrass and McIntyre. </a:t>
            </a:r>
            <a:r>
              <a:rPr lang="en-US" sz="1200" i="1" dirty="0">
                <a:solidFill>
                  <a:prstClr val="white">
                    <a:lumMod val="65000"/>
                  </a:prstClr>
                </a:solidFill>
                <a:latin typeface="Californian FB" panose="0207040306080B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Green Roof Manual. </a:t>
            </a: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Californian FB" panose="0207040306080B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Timber Press, 2010.</a:t>
            </a:r>
            <a:endParaRPr lang="en-US" sz="1200" dirty="0">
              <a:solidFill>
                <a:prstClr val="white">
                  <a:lumMod val="65000"/>
                </a:prst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0" indent="-457200">
              <a:spcBef>
                <a:spcPts val="0"/>
              </a:spcBef>
              <a:spcAft>
                <a:spcPts val="800"/>
              </a:spcAft>
            </a:pPr>
            <a:r>
              <a:rPr lang="en-US" sz="1200" baseline="30000" dirty="0">
                <a:solidFill>
                  <a:prstClr val="white">
                    <a:lumMod val="65000"/>
                  </a:prstClr>
                </a:solidFill>
                <a:latin typeface="Californian FB" panose="0207040306080B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Californian FB" panose="0207040306080B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“Solar Energy 101: Introduction to Solar Energy.” Dow Corning. </a:t>
            </a:r>
            <a:r>
              <a:rPr lang="en-US" sz="1200" i="1" u="sng" dirty="0">
                <a:solidFill>
                  <a:prstClr val="white">
                    <a:lumMod val="65000"/>
                  </a:prstClr>
                </a:solidFill>
                <a:latin typeface="Californian FB" panose="0207040306080B0302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12"/>
              </a:rPr>
              <a:t>http://www.dowcorning.com/content/solar/solarworld/solar101.aspx</a:t>
            </a:r>
            <a:endParaRPr lang="en-US" sz="1200" dirty="0">
              <a:solidFill>
                <a:prstClr val="white">
                  <a:lumMod val="65000"/>
                </a:prst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0" indent="-457200">
              <a:spcBef>
                <a:spcPts val="0"/>
              </a:spcBef>
              <a:spcAft>
                <a:spcPts val="800"/>
              </a:spcAft>
            </a:pPr>
            <a:r>
              <a:rPr lang="en-US" sz="1200" baseline="30000" dirty="0">
                <a:solidFill>
                  <a:prstClr val="white">
                    <a:lumMod val="65000"/>
                  </a:prstClr>
                </a:solidFill>
                <a:latin typeface="Californian FB" panose="0207040306080B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17</a:t>
            </a: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Californian FB" panose="0207040306080B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SREC Pricing.  PA AEPS Alternative Energy Credit Program. </a:t>
            </a:r>
            <a:r>
              <a:rPr lang="en-US" sz="1200" i="1" u="sng" dirty="0">
                <a:solidFill>
                  <a:prstClr val="white">
                    <a:lumMod val="65000"/>
                  </a:prstClr>
                </a:solidFill>
                <a:latin typeface="Californian FB" panose="0207040306080B0302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13"/>
              </a:rPr>
              <a:t>http://paaeps.com/credit/pricing.do</a:t>
            </a:r>
            <a:endParaRPr lang="en-US" sz="1200" dirty="0">
              <a:solidFill>
                <a:prstClr val="white">
                  <a:lumMod val="65000"/>
                </a:prst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0" indent="-457200">
              <a:spcBef>
                <a:spcPts val="0"/>
              </a:spcBef>
              <a:spcAft>
                <a:spcPts val="800"/>
              </a:spcAft>
            </a:pPr>
            <a:r>
              <a:rPr lang="en-US" sz="1200" baseline="30000" dirty="0">
                <a:solidFill>
                  <a:prstClr val="white">
                    <a:lumMod val="65000"/>
                  </a:prstClr>
                </a:solidFill>
                <a:latin typeface="Californian FB" panose="0207040306080B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Californian FB" panose="0207040306080B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“Total Light Management.” </a:t>
            </a: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latin typeface="Californian FB" panose="0207040306080B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Lutron</a:t>
            </a: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Californian FB" panose="0207040306080B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Electronics Company, </a:t>
            </a: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latin typeface="Californian FB" panose="0207040306080B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Inc</a:t>
            </a: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Californian FB" panose="0207040306080B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2011. </a:t>
            </a:r>
            <a:r>
              <a:rPr lang="en-US" sz="1200" i="1" u="sng" dirty="0">
                <a:solidFill>
                  <a:prstClr val="white">
                    <a:lumMod val="65000"/>
                  </a:prstClr>
                </a:solidFill>
                <a:latin typeface="Californian FB" panose="0207040306080B0302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14"/>
              </a:rPr>
              <a:t>http://www.lutron.com/TechnicalDocumentLibrary/3671737b_tlm_sp.pdf</a:t>
            </a:r>
            <a:endParaRPr lang="en-US" sz="1200" dirty="0">
              <a:solidFill>
                <a:prstClr val="white">
                  <a:lumMod val="65000"/>
                </a:prst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0" indent="-457200">
              <a:spcBef>
                <a:spcPts val="0"/>
              </a:spcBef>
              <a:spcAft>
                <a:spcPts val="800"/>
              </a:spcAft>
            </a:pPr>
            <a:r>
              <a:rPr lang="en-US" sz="1200" baseline="30000" dirty="0">
                <a:solidFill>
                  <a:prstClr val="white">
                    <a:lumMod val="65000"/>
                  </a:prstClr>
                </a:solidFill>
                <a:latin typeface="Californian FB" panose="0207040306080B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19</a:t>
            </a: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Californian FB" panose="0207040306080B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US Department of Energy. How to Select Lighting Controls for Ofﬁces and Public Buildings. Claim: 27% potential savings using daylight harvesting.</a:t>
            </a:r>
            <a:endParaRPr lang="en-US" sz="1200" dirty="0">
              <a:solidFill>
                <a:prstClr val="white">
                  <a:lumMod val="65000"/>
                </a:prst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0" indent="-457200">
              <a:spcBef>
                <a:spcPts val="0"/>
              </a:spcBef>
              <a:spcAft>
                <a:spcPts val="800"/>
              </a:spcAft>
            </a:pPr>
            <a:r>
              <a:rPr lang="en-US" sz="1200" baseline="30000" dirty="0">
                <a:solidFill>
                  <a:prstClr val="white">
                    <a:lumMod val="65000"/>
                  </a:prstClr>
                </a:solidFill>
                <a:latin typeface="Californian FB" panose="0207040306080B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Californian FB" panose="0207040306080B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Walsh, Tom. LiveRoof® Installer. (2013, February 6). Phone Interview.</a:t>
            </a:r>
            <a:endParaRPr lang="en-US" sz="1200" dirty="0">
              <a:solidFill>
                <a:prstClr val="white">
                  <a:lumMod val="65000"/>
                </a:prst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0" indent="-457200">
              <a:spcBef>
                <a:spcPts val="0"/>
              </a:spcBef>
              <a:spcAft>
                <a:spcPts val="800"/>
              </a:spcAft>
            </a:pPr>
            <a:r>
              <a:rPr lang="en-US" sz="1200" baseline="30000" dirty="0">
                <a:solidFill>
                  <a:prstClr val="white">
                    <a:lumMod val="65000"/>
                  </a:prstClr>
                </a:solidFill>
                <a:latin typeface="Californian FB" panose="0207040306080B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21</a:t>
            </a: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Californian FB" panose="0207040306080B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Williams, Zach. GroRoof</a:t>
            </a:r>
            <a:r>
              <a:rPr lang="en-US" sz="1200" baseline="30000" dirty="0">
                <a:solidFill>
                  <a:prstClr val="white">
                    <a:lumMod val="65000"/>
                  </a:prstClr>
                </a:solidFill>
                <a:latin typeface="Californian FB" panose="0207040306080B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TM</a:t>
            </a: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Californian FB" panose="0207040306080B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Director of Tech Sales. (2013, February 12). Phone Interview.</a:t>
            </a:r>
            <a:endParaRPr lang="en-US" sz="1200" dirty="0">
              <a:solidFill>
                <a:prstClr val="white">
                  <a:lumMod val="65000"/>
                </a:prst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0" indent="-457200">
              <a:spcBef>
                <a:spcPts val="0"/>
              </a:spcBef>
              <a:spcAft>
                <a:spcPts val="800"/>
              </a:spcAft>
            </a:pPr>
            <a:r>
              <a:rPr lang="en-US" sz="1200" baseline="30000" dirty="0">
                <a:solidFill>
                  <a:prstClr val="white">
                    <a:lumMod val="65000"/>
                  </a:prstClr>
                </a:solidFill>
                <a:latin typeface="Californian FB" panose="0207040306080B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22</a:t>
            </a: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Californian FB" panose="0207040306080B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Zeman, </a:t>
            </a: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latin typeface="Californian FB" panose="0207040306080B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Miro</a:t>
            </a: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Californian FB" panose="0207040306080B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“Introduction to Photovoltaic Solar Energy.” Delft University of Technology. </a:t>
            </a:r>
            <a:r>
              <a:rPr lang="en-US" sz="1200" i="1" u="sng" dirty="0">
                <a:solidFill>
                  <a:prstClr val="white">
                    <a:lumMod val="65000"/>
                  </a:prstClr>
                </a:solidFill>
                <a:latin typeface="Californian FB" panose="0207040306080B0302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15"/>
              </a:rPr>
              <a:t>http://ocw.tudelft.nl/fileadmin/ocw/courses/SolarCells/res00025/CH1_Introduction_to_PV_solar_energy.pdf</a:t>
            </a:r>
            <a:endParaRPr lang="en-US" sz="1200" dirty="0">
              <a:solidFill>
                <a:prstClr val="white">
                  <a:lumMod val="65000"/>
                </a:prst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0" indent="-457200">
              <a:spcBef>
                <a:spcPts val="0"/>
              </a:spcBef>
              <a:spcAft>
                <a:spcPts val="800"/>
              </a:spcAft>
            </a:pPr>
            <a:r>
              <a:rPr lang="en-US" sz="1200" baseline="30000" dirty="0">
                <a:solidFill>
                  <a:prstClr val="white">
                    <a:lumMod val="65000"/>
                  </a:prstClr>
                </a:solidFill>
                <a:latin typeface="Californian FB" panose="0207040306080B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23</a:t>
            </a: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Californian FB" panose="0207040306080B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Shirian, Abbas. “Life Cycle Cost.” </a:t>
            </a: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latin typeface="Californian FB" panose="0207040306080B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Bridgers</a:t>
            </a: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Californian FB" panose="0207040306080B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&amp; Paxton </a:t>
            </a: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latin typeface="Californian FB" panose="0207040306080B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Conulting</a:t>
            </a: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Californian FB" panose="0207040306080B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Engineers, Inc. </a:t>
            </a:r>
            <a:r>
              <a:rPr lang="en-US" sz="1200" i="1" u="sng" dirty="0">
                <a:solidFill>
                  <a:prstClr val="white">
                    <a:lumMod val="65000"/>
                  </a:prstClr>
                </a:solidFill>
                <a:latin typeface="Californian FB" panose="0207040306080B0302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16"/>
              </a:rPr>
              <a:t>https://www.google.com/url?sa=t&amp;rct=j&amp;q=&amp;esrc=s&amp;source=web&amp;cd=4&amp;cad=rja&amp;ved=0CEwQFjAD&amp;url=http%3A%2F%2Fwww.emnrd.state.nm.us%2Fecmd%2FMultimedia%2Fdocuments%2FLifeCycleCost.ppt&amp;ei=4JxaUdruENTh4APKroGYAw&amp;usg=AFQjCNE2UV7_SVBkZWpXtG6DuA2FJfxGRg</a:t>
            </a:r>
            <a:endParaRPr lang="en-US" sz="1200" dirty="0">
              <a:solidFill>
                <a:prstClr val="white">
                  <a:lumMod val="65000"/>
                </a:prst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9697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/>
          <p:cNvSpPr/>
          <p:nvPr/>
        </p:nvSpPr>
        <p:spPr>
          <a:xfrm>
            <a:off x="-1" y="0"/>
            <a:ext cx="4251011" cy="68580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95000"/>
                  <a:lumOff val="5000"/>
                </a:schemeClr>
              </a:gs>
              <a:gs pos="23000">
                <a:schemeClr val="tx1">
                  <a:lumMod val="85000"/>
                  <a:lumOff val="15000"/>
                </a:schemeClr>
              </a:gs>
              <a:gs pos="69000">
                <a:schemeClr val="tx1">
                  <a:lumMod val="85000"/>
                  <a:lumOff val="15000"/>
                </a:schemeClr>
              </a:gs>
              <a:gs pos="97000">
                <a:schemeClr val="tx1">
                  <a:lumMod val="75000"/>
                  <a:lumOff val="2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9567862" y="213237"/>
            <a:ext cx="8186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C2C2C"/>
                </a:solidFill>
                <a:latin typeface="Cambria" panose="02040503050406030204" pitchFamily="18" charset="0"/>
                <a:cs typeface="Helvetica" panose="020B0604020202020204" pitchFamily="34" charset="0"/>
              </a:rPr>
              <a:t>LEED® Evaluation</a:t>
            </a:r>
            <a:endParaRPr lang="en-US" sz="3600" b="1" dirty="0">
              <a:solidFill>
                <a:srgbClr val="FC2C2C"/>
              </a:solidFill>
              <a:latin typeface="Cambria" panose="02040503050406030204" pitchFamily="18" charset="0"/>
              <a:cs typeface="Helvetica" panose="020B0604020202020204" pitchFamily="34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 flipH="1">
            <a:off x="0" y="0"/>
            <a:ext cx="27432000" cy="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0" y="6629400"/>
            <a:ext cx="27432000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0" y="6477000"/>
            <a:ext cx="27432000" cy="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6200" y="945611"/>
            <a:ext cx="4800600" cy="467820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solidFill>
                  <a:schemeClr val="bg1"/>
                </a:solidFill>
                <a:latin typeface="Cambria" panose="02040503050406030204" pitchFamily="18" charset="0"/>
                <a:cs typeface="Helvetica" panose="020B0604020202020204" pitchFamily="34" charset="0"/>
              </a:rPr>
              <a:t>Project Overview</a:t>
            </a:r>
          </a:p>
          <a:p>
            <a:pPr lvl="1"/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cs typeface="Helvetica" panose="020B0604020202020204" pitchFamily="34" charset="0"/>
              </a:rPr>
              <a:t>Project Background</a:t>
            </a:r>
          </a:p>
          <a:p>
            <a:pPr lvl="1"/>
            <a:r>
              <a:rPr 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mbria" panose="02040503050406030204" pitchFamily="18" charset="0"/>
                <a:cs typeface="Helvetica" panose="020B0604020202020204" pitchFamily="34" charset="0"/>
              </a:rPr>
              <a:t>LEED® Evaluation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  <a:latin typeface="Cambria" panose="02040503050406030204" pitchFamily="18" charset="0"/>
                <a:cs typeface="Helvetica" panose="020B0604020202020204" pitchFamily="34" charset="0"/>
              </a:rPr>
              <a:t>Conceptual Energy Modeling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  <a:latin typeface="Cambria" panose="02040503050406030204" pitchFamily="18" charset="0"/>
                <a:cs typeface="Helvetica" panose="020B0604020202020204" pitchFamily="34" charset="0"/>
              </a:rPr>
              <a:t>Green Roof Implementation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  <a:latin typeface="Cambria" panose="02040503050406030204" pitchFamily="18" charset="0"/>
                <a:cs typeface="Helvetica" panose="020B0604020202020204" pitchFamily="34" charset="0"/>
              </a:rPr>
              <a:t>On-Site Renewable Energy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  <a:latin typeface="Cambria" panose="02040503050406030204" pitchFamily="18" charset="0"/>
                <a:cs typeface="Helvetica" panose="020B0604020202020204" pitchFamily="34" charset="0"/>
              </a:rPr>
              <a:t>Advanced Lighting Controls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  <a:latin typeface="Cambria" panose="02040503050406030204" pitchFamily="18" charset="0"/>
                <a:cs typeface="Helvetica" panose="020B0604020202020204" pitchFamily="34" charset="0"/>
              </a:rPr>
              <a:t>Conclusion</a:t>
            </a:r>
          </a:p>
          <a:p>
            <a:endParaRPr lang="en-US" dirty="0" smtClean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sz="2400" dirty="0" smtClean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797420" y="1194829"/>
            <a:ext cx="6052180" cy="2761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bg1">
                    <a:lumMod val="85000"/>
                  </a:schemeClr>
                </a:solidFill>
                <a:latin typeface="Cambria" panose="02040503050406030204" pitchFamily="18" charset="0"/>
              </a:rPr>
              <a:t>DeSales focusing more attention to mission of sustainability</a:t>
            </a:r>
          </a:p>
          <a:p>
            <a:pPr marL="342900" indent="-3429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bg1">
                    <a:lumMod val="85000"/>
                  </a:schemeClr>
                </a:solidFill>
                <a:latin typeface="Cambria" panose="02040503050406030204" pitchFamily="18" charset="0"/>
              </a:rPr>
              <a:t>Gambet Center to be second LEED® building on campus</a:t>
            </a:r>
          </a:p>
          <a:p>
            <a:pPr marL="342900" indent="-3429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bg1">
                    <a:lumMod val="85000"/>
                  </a:schemeClr>
                </a:solidFill>
                <a:latin typeface="Cambria" panose="02040503050406030204" pitchFamily="18" charset="0"/>
              </a:rPr>
              <a:t>Designed for high performance and efficiency</a:t>
            </a:r>
          </a:p>
          <a:p>
            <a:pPr marL="342900" indent="-3429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bg1">
                    <a:lumMod val="85000"/>
                  </a:schemeClr>
                </a:solidFill>
                <a:latin typeface="Cambria" panose="02040503050406030204" pitchFamily="18" charset="0"/>
              </a:rPr>
              <a:t>Expected to achieve LEED® Silver rating</a:t>
            </a:r>
            <a:endParaRPr lang="en-US" b="1" dirty="0">
              <a:solidFill>
                <a:schemeClr val="bg1">
                  <a:lumMod val="85000"/>
                </a:schemeClr>
              </a:solidFill>
              <a:latin typeface="Cambria" panose="02040503050406030204" pitchFamily="18" charset="0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10668000" y="886141"/>
            <a:ext cx="5943600" cy="0"/>
          </a:xfrm>
          <a:prstGeom prst="line">
            <a:avLst/>
          </a:prstGeom>
          <a:ln w="31750">
            <a:solidFill>
              <a:srgbClr val="FC2C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8654107"/>
              </p:ext>
            </p:extLst>
          </p:nvPr>
        </p:nvGraphicFramePr>
        <p:xfrm>
          <a:off x="4800602" y="1253510"/>
          <a:ext cx="4114798" cy="5050899"/>
        </p:xfrm>
        <a:graphic>
          <a:graphicData uri="http://schemas.openxmlformats.org/drawingml/2006/table">
            <a:tbl>
              <a:tblPr>
                <a:tableStyleId>{18603FDC-E32A-4AB5-989C-0864C3EAD2B8}</a:tableStyleId>
              </a:tblPr>
              <a:tblGrid>
                <a:gridCol w="2062714"/>
                <a:gridCol w="1061485"/>
                <a:gridCol w="990599"/>
              </a:tblGrid>
              <a:tr h="65149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 smtClean="0">
                          <a:effectLst/>
                          <a:latin typeface="Cambria" panose="02040503050406030204" pitchFamily="18" charset="0"/>
                        </a:rPr>
                        <a:t>LEED® Category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  <a:latin typeface="Cambria" panose="02040503050406030204" pitchFamily="18" charset="0"/>
                        </a:rPr>
                        <a:t>Credits Earned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  <a:latin typeface="Cambria" panose="02040503050406030204" pitchFamily="18" charset="0"/>
                        </a:rPr>
                        <a:t>Possible Credits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</a:tr>
              <a:tr h="55362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1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Sustainable Sites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3000">
                          <a:schemeClr val="bg1">
                            <a:lumMod val="85000"/>
                          </a:schemeClr>
                        </a:gs>
                        <a:gs pos="83000">
                          <a:schemeClr val="bg1">
                            <a:lumMod val="75000"/>
                          </a:schemeClr>
                        </a:gs>
                        <a:gs pos="100000">
                          <a:schemeClr val="bg1">
                            <a:lumMod val="6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7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65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26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65000"/>
                          </a:schemeClr>
                        </a:gs>
                      </a:gsLst>
                      <a:lin ang="2700000" scaled="1"/>
                    </a:gradFill>
                  </a:tcPr>
                </a:tc>
              </a:tr>
              <a:tr h="58627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1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Water Efficiency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3000">
                          <a:schemeClr val="bg1">
                            <a:lumMod val="85000"/>
                          </a:schemeClr>
                        </a:gs>
                        <a:gs pos="83000">
                          <a:schemeClr val="bg1">
                            <a:lumMod val="75000"/>
                          </a:schemeClr>
                        </a:gs>
                        <a:gs pos="100000">
                          <a:schemeClr val="bg1">
                            <a:lumMod val="6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8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65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10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65000"/>
                          </a:schemeClr>
                        </a:gs>
                      </a:gsLst>
                      <a:lin ang="2700000" scaled="1"/>
                    </a:gradFill>
                  </a:tcPr>
                </a:tc>
              </a:tr>
              <a:tr h="58627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1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Energy and Atmosphere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3000">
                          <a:schemeClr val="bg1">
                            <a:lumMod val="85000"/>
                          </a:schemeClr>
                        </a:gs>
                        <a:gs pos="83000">
                          <a:schemeClr val="bg1">
                            <a:lumMod val="75000"/>
                          </a:schemeClr>
                        </a:gs>
                        <a:gs pos="100000">
                          <a:schemeClr val="bg1">
                            <a:lumMod val="6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11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65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35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65000"/>
                          </a:schemeClr>
                        </a:gs>
                      </a:gsLst>
                      <a:lin ang="2700000" scaled="1"/>
                    </a:gradFill>
                  </a:tcPr>
                </a:tc>
              </a:tr>
              <a:tr h="58627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1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Materials and Resources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3000">
                          <a:schemeClr val="bg1">
                            <a:lumMod val="85000"/>
                          </a:schemeClr>
                        </a:gs>
                        <a:gs pos="83000">
                          <a:schemeClr val="bg1">
                            <a:lumMod val="75000"/>
                          </a:schemeClr>
                        </a:gs>
                        <a:gs pos="100000">
                          <a:schemeClr val="bg1">
                            <a:lumMod val="6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6</a:t>
                      </a:r>
                      <a:endParaRPr lang="en-US" sz="1800" b="0" i="0" u="none" strike="noStrike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65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14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65000"/>
                          </a:schemeClr>
                        </a:gs>
                      </a:gsLst>
                      <a:lin ang="2700000" scaled="1"/>
                    </a:gradFill>
                  </a:tcPr>
                </a:tc>
              </a:tr>
              <a:tr h="58627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1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Indoor </a:t>
                      </a:r>
                      <a:r>
                        <a:rPr lang="en-US" sz="1600" b="1" i="1" u="none" strike="noStrike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Environmental </a:t>
                      </a:r>
                      <a:r>
                        <a:rPr lang="en-US" sz="1600" b="1" i="1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Quality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3000">
                          <a:schemeClr val="bg1">
                            <a:lumMod val="85000"/>
                          </a:schemeClr>
                        </a:gs>
                        <a:gs pos="83000">
                          <a:schemeClr val="bg1">
                            <a:lumMod val="75000"/>
                          </a:schemeClr>
                        </a:gs>
                        <a:gs pos="100000">
                          <a:schemeClr val="bg1">
                            <a:lumMod val="6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10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65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15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65000"/>
                          </a:schemeClr>
                        </a:gs>
                      </a:gsLst>
                      <a:lin ang="2700000" scaled="1"/>
                    </a:gradFill>
                  </a:tcPr>
                </a:tc>
              </a:tr>
              <a:tr h="60931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1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Innovation and Design Process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3000">
                          <a:schemeClr val="bg1">
                            <a:lumMod val="85000"/>
                          </a:schemeClr>
                        </a:gs>
                        <a:gs pos="83000">
                          <a:schemeClr val="bg1">
                            <a:lumMod val="75000"/>
                          </a:schemeClr>
                        </a:gs>
                        <a:gs pos="100000">
                          <a:schemeClr val="bg1">
                            <a:lumMod val="6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6</a:t>
                      </a:r>
                      <a:endParaRPr lang="en-US" sz="1800" b="0" i="0" u="none" strike="noStrike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65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6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65000"/>
                          </a:schemeClr>
                        </a:gs>
                      </a:gsLst>
                      <a:lin ang="2700000" scaled="1"/>
                    </a:gradFill>
                  </a:tcPr>
                </a:tc>
              </a:tr>
              <a:tr h="58656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1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Regional Priority Credits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3000">
                          <a:schemeClr val="bg1">
                            <a:lumMod val="85000"/>
                          </a:schemeClr>
                        </a:gs>
                        <a:gs pos="83000">
                          <a:schemeClr val="bg1">
                            <a:lumMod val="75000"/>
                          </a:schemeClr>
                        </a:gs>
                        <a:gs pos="100000">
                          <a:schemeClr val="bg1">
                            <a:lumMod val="6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2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65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4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65000"/>
                          </a:schemeClr>
                        </a:gs>
                      </a:gsLst>
                      <a:lin ang="2700000" scaled="1"/>
                    </a:gra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  Total (LEED® Silver)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50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110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4898231" y="717012"/>
            <a:ext cx="40171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C2C2C"/>
                </a:solidFill>
                <a:latin typeface="Cambria" panose="02040503050406030204" pitchFamily="18" charset="0"/>
                <a:cs typeface="Helvetica" panose="020B0604020202020204" pitchFamily="34" charset="0"/>
              </a:rPr>
              <a:t>LEED® 2009 Scorecard</a:t>
            </a:r>
            <a:endParaRPr lang="en-US" sz="2400" b="1" dirty="0">
              <a:solidFill>
                <a:srgbClr val="FC2C2C"/>
              </a:solidFill>
              <a:latin typeface="Cambria" panose="02040503050406030204" pitchFamily="18" charset="0"/>
              <a:cs typeface="Helvetica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9797421" y="4068320"/>
            <a:ext cx="8245790" cy="20220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b="1" dirty="0" smtClean="0">
                <a:solidFill>
                  <a:srgbClr val="FC2C2C"/>
                </a:solidFill>
                <a:latin typeface="Cambria" panose="02040503050406030204" pitchFamily="18" charset="0"/>
              </a:rPr>
              <a:t>Areas for Improvement</a:t>
            </a:r>
          </a:p>
          <a:p>
            <a:pPr marL="342900" indent="-3429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bg1">
                    <a:lumMod val="85000"/>
                  </a:schemeClr>
                </a:solidFill>
                <a:latin typeface="Cambria" panose="02040503050406030204" pitchFamily="18" charset="0"/>
              </a:rPr>
              <a:t>15/19 credits available for optimizing energy performance</a:t>
            </a:r>
          </a:p>
          <a:p>
            <a:pPr marL="342900" indent="-3429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bg1">
                    <a:lumMod val="85000"/>
                  </a:schemeClr>
                </a:solidFill>
                <a:latin typeface="Cambria" panose="02040503050406030204" pitchFamily="18" charset="0"/>
              </a:rPr>
              <a:t>7 credits available for on-site renewable energy</a:t>
            </a:r>
          </a:p>
          <a:p>
            <a:pPr marL="342900" indent="-3429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bg1">
                    <a:lumMod val="85000"/>
                  </a:schemeClr>
                </a:solidFill>
                <a:latin typeface="Cambria" panose="02040503050406030204" pitchFamily="18" charset="0"/>
              </a:rPr>
              <a:t>2 credits available for innovative wastewater technology</a:t>
            </a:r>
          </a:p>
          <a:p>
            <a:pPr marL="342900" indent="-3429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bg1">
                    <a:lumMod val="85000"/>
                  </a:schemeClr>
                </a:solidFill>
                <a:latin typeface="Cambria" panose="02040503050406030204" pitchFamily="18" charset="0"/>
              </a:rPr>
              <a:t>1 credit available for use of certified wood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3598" y="1447800"/>
            <a:ext cx="2267202" cy="2267202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19811051" y="859568"/>
            <a:ext cx="6401750" cy="4601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smtClean="0">
                <a:solidFill>
                  <a:srgbClr val="FC2C2C"/>
                </a:solidFill>
                <a:latin typeface="Cambria" panose="02040503050406030204" pitchFamily="18" charset="0"/>
              </a:rPr>
              <a:t>Technical Analyses</a:t>
            </a:r>
          </a:p>
          <a:p>
            <a:pPr marL="571500" indent="-571500">
              <a:buClr>
                <a:schemeClr val="tx2">
                  <a:lumMod val="60000"/>
                  <a:lumOff val="40000"/>
                </a:schemeClr>
              </a:buClr>
              <a:buFont typeface="+mj-lt"/>
              <a:buAutoNum type="romanUcPeriod"/>
            </a:pPr>
            <a:r>
              <a:rPr lang="en-US" sz="2800" b="1" dirty="0" smtClean="0">
                <a:solidFill>
                  <a:schemeClr val="bg1">
                    <a:lumMod val="85000"/>
                  </a:schemeClr>
                </a:solidFill>
                <a:latin typeface="Cambria" panose="02040503050406030204" pitchFamily="18" charset="0"/>
              </a:rPr>
              <a:t>Conceptual Energy Modeling</a:t>
            </a:r>
          </a:p>
          <a:p>
            <a:pPr>
              <a:spcAft>
                <a:spcPts val="1000"/>
              </a:spcAft>
            </a:pPr>
            <a:r>
              <a:rPr lang="en-US" sz="2400" b="1" dirty="0" smtClean="0">
                <a:solidFill>
                  <a:schemeClr val="bg1">
                    <a:lumMod val="85000"/>
                  </a:schemeClr>
                </a:solidFill>
                <a:latin typeface="Cambria" panose="02040503050406030204" pitchFamily="18" charset="0"/>
              </a:rPr>
              <a:t>         Understand early design implications</a:t>
            </a:r>
            <a:endParaRPr lang="en-US" sz="2400" b="1" dirty="0" smtClean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pPr marL="571500" indent="-571500">
              <a:buClr>
                <a:schemeClr val="tx2">
                  <a:lumMod val="60000"/>
                  <a:lumOff val="40000"/>
                </a:schemeClr>
              </a:buClr>
              <a:buFont typeface="+mj-lt"/>
              <a:buAutoNum type="romanUcPeriod" startAt="2"/>
            </a:pPr>
            <a:r>
              <a:rPr lang="en-US" sz="2800" b="1" dirty="0" smtClean="0">
                <a:solidFill>
                  <a:schemeClr val="bg1">
                    <a:lumMod val="85000"/>
                  </a:schemeClr>
                </a:solidFill>
                <a:latin typeface="Cambria" panose="02040503050406030204" pitchFamily="18" charset="0"/>
              </a:rPr>
              <a:t>Green Roof Implementation</a:t>
            </a:r>
          </a:p>
          <a:p>
            <a:pPr>
              <a:spcAft>
                <a:spcPts val="1000"/>
              </a:spcAft>
            </a:pPr>
            <a:r>
              <a:rPr lang="en-US" sz="2800" b="1" dirty="0" smtClean="0">
                <a:solidFill>
                  <a:schemeClr val="bg1">
                    <a:lumMod val="85000"/>
                  </a:schemeClr>
                </a:solidFill>
                <a:latin typeface="Cambria" panose="02040503050406030204" pitchFamily="18" charset="0"/>
              </a:rPr>
              <a:t>        </a:t>
            </a:r>
            <a:r>
              <a:rPr lang="en-US" sz="2400" b="1" dirty="0">
                <a:solidFill>
                  <a:schemeClr val="bg1">
                    <a:lumMod val="85000"/>
                  </a:schemeClr>
                </a:solidFill>
                <a:latin typeface="Cambria" panose="02040503050406030204" pitchFamily="18" charset="0"/>
              </a:rPr>
              <a:t>Reduce mechanical </a:t>
            </a:r>
            <a:r>
              <a:rPr lang="en-US" sz="2400" b="1" dirty="0" smtClean="0">
                <a:solidFill>
                  <a:schemeClr val="bg1">
                    <a:lumMod val="85000"/>
                  </a:schemeClr>
                </a:solidFill>
                <a:latin typeface="Cambria" panose="02040503050406030204" pitchFamily="18" charset="0"/>
              </a:rPr>
              <a:t>load of Lecture Hall</a:t>
            </a:r>
            <a:endParaRPr lang="en-US" sz="2400" b="1" dirty="0">
              <a:solidFill>
                <a:schemeClr val="bg1">
                  <a:lumMod val="85000"/>
                </a:schemeClr>
              </a:solidFill>
              <a:latin typeface="Cambria" panose="02040503050406030204" pitchFamily="18" charset="0"/>
            </a:endParaRPr>
          </a:p>
          <a:p>
            <a:pPr marL="571500" indent="-571500">
              <a:buClr>
                <a:schemeClr val="tx2">
                  <a:lumMod val="60000"/>
                  <a:lumOff val="40000"/>
                </a:schemeClr>
              </a:buClr>
              <a:buFont typeface="+mj-lt"/>
              <a:buAutoNum type="romanUcPeriod" startAt="3"/>
            </a:pPr>
            <a:r>
              <a:rPr lang="en-US" sz="2800" b="1" dirty="0" smtClean="0">
                <a:solidFill>
                  <a:schemeClr val="bg1">
                    <a:lumMod val="85000"/>
                  </a:schemeClr>
                </a:solidFill>
                <a:latin typeface="Cambria" panose="02040503050406030204" pitchFamily="18" charset="0"/>
              </a:rPr>
              <a:t>On-Site Renewable Energy</a:t>
            </a:r>
          </a:p>
          <a:p>
            <a:pPr>
              <a:spcAft>
                <a:spcPts val="1000"/>
              </a:spcAft>
            </a:pPr>
            <a:r>
              <a:rPr lang="en-US" sz="2800" b="1" dirty="0" smtClean="0">
                <a:solidFill>
                  <a:schemeClr val="bg1">
                    <a:lumMod val="85000"/>
                  </a:schemeClr>
                </a:solidFill>
                <a:latin typeface="Cambria" panose="02040503050406030204" pitchFamily="18" charset="0"/>
              </a:rPr>
              <a:t>        </a:t>
            </a:r>
            <a:r>
              <a:rPr lang="en-US" sz="2400" b="1" dirty="0" smtClean="0">
                <a:solidFill>
                  <a:schemeClr val="bg1">
                    <a:lumMod val="85000"/>
                  </a:schemeClr>
                </a:solidFill>
                <a:latin typeface="Cambria" panose="02040503050406030204" pitchFamily="18" charset="0"/>
              </a:rPr>
              <a:t>Provide 13% of building’s electricity</a:t>
            </a:r>
            <a:endParaRPr lang="en-US" sz="2800" b="1" dirty="0" smtClean="0">
              <a:solidFill>
                <a:schemeClr val="bg1">
                  <a:lumMod val="85000"/>
                </a:schemeClr>
              </a:solidFill>
              <a:latin typeface="Cambria" panose="02040503050406030204" pitchFamily="18" charset="0"/>
            </a:endParaRPr>
          </a:p>
          <a:p>
            <a:pPr marL="571500" indent="-571500">
              <a:buClr>
                <a:schemeClr val="tx2">
                  <a:lumMod val="60000"/>
                  <a:lumOff val="40000"/>
                </a:schemeClr>
              </a:buClr>
              <a:buFont typeface="+mj-lt"/>
              <a:buAutoNum type="romanUcPeriod" startAt="4"/>
            </a:pPr>
            <a:r>
              <a:rPr lang="en-US" sz="2800" b="1" dirty="0" smtClean="0">
                <a:solidFill>
                  <a:schemeClr val="bg1">
                    <a:lumMod val="85000"/>
                  </a:schemeClr>
                </a:solidFill>
                <a:latin typeface="Cambria" panose="02040503050406030204" pitchFamily="18" charset="0"/>
              </a:rPr>
              <a:t>Advanced Lighting Controls</a:t>
            </a:r>
          </a:p>
          <a:p>
            <a:r>
              <a:rPr lang="en-US" sz="2800" b="1" dirty="0">
                <a:solidFill>
                  <a:schemeClr val="bg1">
                    <a:lumMod val="8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2800" b="1" dirty="0" smtClean="0">
                <a:solidFill>
                  <a:schemeClr val="bg1">
                    <a:lumMod val="85000"/>
                  </a:schemeClr>
                </a:solidFill>
                <a:latin typeface="Cambria" panose="02040503050406030204" pitchFamily="18" charset="0"/>
              </a:rPr>
              <a:t>      </a:t>
            </a:r>
            <a:r>
              <a:rPr lang="en-US" sz="2400" b="1" dirty="0">
                <a:solidFill>
                  <a:schemeClr val="bg1">
                    <a:lumMod val="8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2400" b="1" dirty="0" smtClean="0">
                <a:solidFill>
                  <a:schemeClr val="bg1">
                    <a:lumMod val="85000"/>
                  </a:schemeClr>
                </a:solidFill>
                <a:latin typeface="Cambria" panose="02040503050406030204" pitchFamily="18" charset="0"/>
              </a:rPr>
              <a:t>Increase energy efficiency </a:t>
            </a:r>
            <a:endParaRPr lang="en-US" sz="2800" b="1" dirty="0" smtClean="0">
              <a:solidFill>
                <a:schemeClr val="bg1">
                  <a:lumMod val="85000"/>
                </a:schemeClr>
              </a:solidFill>
              <a:latin typeface="Cambria" panose="02040503050406030204" pitchFamily="18" charset="0"/>
            </a:endParaRPr>
          </a:p>
        </p:txBody>
      </p:sp>
      <p:cxnSp>
        <p:nvCxnSpPr>
          <p:cNvPr id="42" name="Straight Connector 41"/>
          <p:cNvCxnSpPr/>
          <p:nvPr/>
        </p:nvCxnSpPr>
        <p:spPr>
          <a:xfrm>
            <a:off x="4343400" y="-152400"/>
            <a:ext cx="1" cy="7162800"/>
          </a:xfrm>
          <a:prstGeom prst="line">
            <a:avLst/>
          </a:prstGeom>
          <a:ln w="409575">
            <a:solidFill>
              <a:schemeClr val="accent1">
                <a:lumMod val="75000"/>
              </a:schemeClr>
            </a:solidFill>
            <a:round/>
          </a:ln>
          <a:effectLst>
            <a:softEdge rad="10160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H="1">
            <a:off x="-1" y="6629400"/>
            <a:ext cx="425101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>
            <a:off x="-1" y="6477000"/>
            <a:ext cx="425101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0593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12"/>
          <p:cNvSpPr txBox="1">
            <a:spLocks noChangeArrowheads="1"/>
          </p:cNvSpPr>
          <p:nvPr/>
        </p:nvSpPr>
        <p:spPr bwMode="auto">
          <a:xfrm>
            <a:off x="9144000" y="2363788"/>
            <a:ext cx="91440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4000" b="1" dirty="0" smtClean="0">
                <a:solidFill>
                  <a:srgbClr val="FC2C2C"/>
                </a:solidFill>
                <a:latin typeface="Cambria" panose="02040503050406030204" pitchFamily="18" charset="0"/>
                <a:cs typeface="Aharoni" panose="02010803020104030203" pitchFamily="2" charset="-79"/>
              </a:rPr>
              <a:t>Technical Analysis I</a:t>
            </a:r>
          </a:p>
          <a:p>
            <a:pPr algn="ctr" eaLnBrk="1" hangingPunct="1"/>
            <a:r>
              <a:rPr lang="en-US" sz="4000" b="1" dirty="0" smtClean="0">
                <a:solidFill>
                  <a:schemeClr val="bg1">
                    <a:lumMod val="75000"/>
                  </a:schemeClr>
                </a:solidFill>
                <a:latin typeface="Cambria" panose="02040503050406030204" pitchFamily="18" charset="0"/>
                <a:cs typeface="Aharoni" panose="02010803020104030203" pitchFamily="2" charset="-79"/>
              </a:rPr>
              <a:t>Conceptual Energy Modeling</a:t>
            </a:r>
            <a:endParaRPr lang="en-US" sz="2800" b="1" dirty="0">
              <a:solidFill>
                <a:schemeClr val="bg1">
                  <a:lumMod val="75000"/>
                </a:schemeClr>
              </a:solidFill>
              <a:latin typeface="Cambria" panose="02040503050406030204" pitchFamily="18" charset="0"/>
              <a:cs typeface="Aharoni" panose="02010803020104030203" pitchFamily="2" charset="-79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0" y="6477000"/>
            <a:ext cx="27432000" cy="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0" y="228600"/>
            <a:ext cx="27432000" cy="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0" y="6629400"/>
            <a:ext cx="27432000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-1" y="0"/>
            <a:ext cx="4251011" cy="68580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95000"/>
                  <a:lumOff val="5000"/>
                </a:schemeClr>
              </a:gs>
              <a:gs pos="23000">
                <a:schemeClr val="tx1">
                  <a:lumMod val="85000"/>
                  <a:lumOff val="15000"/>
                </a:schemeClr>
              </a:gs>
              <a:gs pos="69000">
                <a:schemeClr val="tx1">
                  <a:lumMod val="85000"/>
                  <a:lumOff val="15000"/>
                </a:schemeClr>
              </a:gs>
              <a:gs pos="97000">
                <a:schemeClr val="tx1">
                  <a:lumMod val="75000"/>
                  <a:lumOff val="2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9567862" y="213237"/>
            <a:ext cx="8186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C2C2C"/>
                </a:solidFill>
                <a:latin typeface="Cambria" panose="02040503050406030204" pitchFamily="18" charset="0"/>
                <a:cs typeface="Helvetica" panose="020B0604020202020204" pitchFamily="34" charset="0"/>
              </a:rPr>
              <a:t>Project Vasari</a:t>
            </a:r>
            <a:endParaRPr lang="en-US" sz="3600" b="1" dirty="0">
              <a:solidFill>
                <a:srgbClr val="FC2C2C"/>
              </a:solidFill>
              <a:latin typeface="Cambria" panose="02040503050406030204" pitchFamily="18" charset="0"/>
              <a:cs typeface="Helvetica" panose="020B0604020202020204" pitchFamily="34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 flipH="1">
            <a:off x="0" y="0"/>
            <a:ext cx="27432000" cy="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4251010" y="6629400"/>
            <a:ext cx="23180990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4251010" y="6477000"/>
            <a:ext cx="23180990" cy="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6200" y="945611"/>
            <a:ext cx="4800600" cy="504753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  <a:latin typeface="Cambria" panose="02040503050406030204" pitchFamily="18" charset="0"/>
                <a:cs typeface="Helvetica" panose="020B0604020202020204" pitchFamily="34" charset="0"/>
              </a:rPr>
              <a:t>Project Overview</a:t>
            </a:r>
          </a:p>
          <a:p>
            <a:pPr>
              <a:lnSpc>
                <a:spcPct val="150000"/>
              </a:lnSpc>
            </a:pPr>
            <a:r>
              <a:rPr lang="en-US" sz="2400" b="1" u="sng" dirty="0" smtClean="0">
                <a:solidFill>
                  <a:schemeClr val="bg1"/>
                </a:solidFill>
                <a:latin typeface="Cambria" panose="02040503050406030204" pitchFamily="18" charset="0"/>
                <a:cs typeface="Helvetica" panose="020B0604020202020204" pitchFamily="34" charset="0"/>
              </a:rPr>
              <a:t>Conceptual Energy Modeling</a:t>
            </a:r>
          </a:p>
          <a:p>
            <a:pPr lvl="1"/>
            <a:r>
              <a:rPr 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mbria" panose="02040503050406030204" pitchFamily="18" charset="0"/>
                <a:cs typeface="Helvetica" panose="020B0604020202020204" pitchFamily="34" charset="0"/>
              </a:rPr>
              <a:t>Project Vasari</a:t>
            </a:r>
          </a:p>
          <a:p>
            <a:pPr lvl="1"/>
            <a:r>
              <a:rPr lang="en-US" sz="2400" dirty="0" smtClean="0">
                <a:solidFill>
                  <a:schemeClr val="bg1"/>
                </a:solidFill>
                <a:latin typeface="Cambria" panose="02040503050406030204" pitchFamily="18" charset="0"/>
                <a:cs typeface="Helvetica" panose="020B0604020202020204" pitchFamily="34" charset="0"/>
              </a:rPr>
              <a:t>Energy Analysis</a:t>
            </a:r>
          </a:p>
          <a:p>
            <a:pPr lvl="1"/>
            <a:r>
              <a:rPr lang="en-US" sz="2400" dirty="0" smtClean="0">
                <a:solidFill>
                  <a:schemeClr val="bg1"/>
                </a:solidFill>
                <a:latin typeface="Cambria" panose="02040503050406030204" pitchFamily="18" charset="0"/>
                <a:cs typeface="Helvetica" panose="020B0604020202020204" pitchFamily="34" charset="0"/>
              </a:rPr>
              <a:t>Results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  <a:latin typeface="Cambria" panose="02040503050406030204" pitchFamily="18" charset="0"/>
                <a:cs typeface="Helvetica" panose="020B0604020202020204" pitchFamily="34" charset="0"/>
              </a:rPr>
              <a:t>Green Roof Implementation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  <a:latin typeface="Cambria" panose="02040503050406030204" pitchFamily="18" charset="0"/>
                <a:cs typeface="Helvetica" panose="020B0604020202020204" pitchFamily="34" charset="0"/>
              </a:rPr>
              <a:t>On-Site Renewable Energy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  <a:latin typeface="Cambria" panose="02040503050406030204" pitchFamily="18" charset="0"/>
                <a:cs typeface="Helvetica" panose="020B0604020202020204" pitchFamily="34" charset="0"/>
              </a:rPr>
              <a:t>Advanced Lighting Controls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  <a:latin typeface="Cambria" panose="02040503050406030204" pitchFamily="18" charset="0"/>
                <a:cs typeface="Helvetica" panose="020B0604020202020204" pitchFamily="34" charset="0"/>
              </a:rPr>
              <a:t>Conclusion</a:t>
            </a:r>
          </a:p>
          <a:p>
            <a:endParaRPr lang="en-US" dirty="0" smtClean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sz="2400" dirty="0" smtClean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10668000" y="886141"/>
            <a:ext cx="5943600" cy="0"/>
          </a:xfrm>
          <a:prstGeom prst="line">
            <a:avLst/>
          </a:prstGeom>
          <a:ln w="31750">
            <a:solidFill>
              <a:srgbClr val="FC2C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9772399" y="3429000"/>
            <a:ext cx="8288889" cy="2407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bg1">
                    <a:lumMod val="85000"/>
                  </a:schemeClr>
                </a:solidFill>
                <a:latin typeface="Cambria" panose="02040503050406030204" pitchFamily="18" charset="0"/>
              </a:rPr>
              <a:t>Beta software from Autodesk Labs – integrated into Revit 2014</a:t>
            </a:r>
          </a:p>
          <a:p>
            <a:pPr marL="342900" indent="-3429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bg1">
                    <a:lumMod val="85000"/>
                  </a:schemeClr>
                </a:solidFill>
                <a:latin typeface="Cambria" panose="02040503050406030204" pitchFamily="18" charset="0"/>
              </a:rPr>
              <a:t>Conceptual energy analysis based on mass model</a:t>
            </a:r>
          </a:p>
          <a:p>
            <a:pPr marL="342900" indent="-3429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bg1">
                    <a:lumMod val="85000"/>
                  </a:schemeClr>
                </a:solidFill>
                <a:latin typeface="Cambria" panose="02040503050406030204" pitchFamily="18" charset="0"/>
              </a:rPr>
              <a:t>Used throughout design to compare alternative options</a:t>
            </a:r>
            <a:endParaRPr lang="en-US" b="1" dirty="0">
              <a:solidFill>
                <a:schemeClr val="bg1">
                  <a:lumMod val="85000"/>
                </a:schemeClr>
              </a:solidFill>
              <a:latin typeface="Cambria" panose="02040503050406030204" pitchFamily="18" charset="0"/>
            </a:endParaRPr>
          </a:p>
          <a:p>
            <a:pPr marL="342900" indent="-3429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bg1">
                    <a:lumMod val="85000"/>
                  </a:schemeClr>
                </a:solidFill>
                <a:latin typeface="Cambria" panose="02040503050406030204" pitchFamily="18" charset="0"/>
              </a:rPr>
              <a:t>Provides detailed report on annual energy usage</a:t>
            </a:r>
          </a:p>
          <a:p>
            <a:pPr marL="342900" indent="-3429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bg1">
                    <a:lumMod val="85000"/>
                  </a:schemeClr>
                </a:solidFill>
                <a:latin typeface="Cambria" panose="02040503050406030204" pitchFamily="18" charset="0"/>
              </a:rPr>
              <a:t>Based on building form, assemblies, function, and systems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9888200" y="390094"/>
            <a:ext cx="612648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smtClean="0">
                <a:solidFill>
                  <a:srgbClr val="FC2C2C"/>
                </a:solidFill>
                <a:latin typeface="Cambria" panose="02040503050406030204" pitchFamily="18" charset="0"/>
              </a:rPr>
              <a:t>    Steps for Energy Model Analysis</a:t>
            </a:r>
          </a:p>
          <a:p>
            <a:pPr marL="571500" indent="-571500">
              <a:buClr>
                <a:schemeClr val="tx2">
                  <a:lumMod val="60000"/>
                  <a:lumOff val="40000"/>
                </a:schemeClr>
              </a:buClr>
              <a:buFont typeface="+mj-lt"/>
              <a:buAutoNum type="arabicPeriod"/>
            </a:pPr>
            <a:r>
              <a:rPr lang="en-US" sz="2800" b="1" dirty="0" smtClean="0">
                <a:solidFill>
                  <a:schemeClr val="bg1">
                    <a:lumMod val="85000"/>
                  </a:schemeClr>
                </a:solidFill>
                <a:latin typeface="Cambria" panose="02040503050406030204" pitchFamily="18" charset="0"/>
              </a:rPr>
              <a:t>Create or Import Building Model</a:t>
            </a:r>
          </a:p>
          <a:p>
            <a:pPr marL="571500" indent="-571500">
              <a:buClr>
                <a:schemeClr val="tx2">
                  <a:lumMod val="60000"/>
                  <a:lumOff val="40000"/>
                </a:schemeClr>
              </a:buClr>
              <a:buFont typeface="+mj-lt"/>
              <a:buAutoNum type="arabicPeriod" startAt="2"/>
            </a:pPr>
            <a:r>
              <a:rPr lang="en-US" sz="2800" b="1" dirty="0" smtClean="0">
                <a:solidFill>
                  <a:schemeClr val="bg1">
                    <a:lumMod val="85000"/>
                  </a:schemeClr>
                </a:solidFill>
                <a:latin typeface="Cambria" panose="02040503050406030204" pitchFamily="18" charset="0"/>
              </a:rPr>
              <a:t>Set Building Parameters</a:t>
            </a:r>
          </a:p>
          <a:p>
            <a:pPr marL="571500" indent="-571500">
              <a:buClr>
                <a:schemeClr val="tx2">
                  <a:lumMod val="60000"/>
                  <a:lumOff val="40000"/>
                </a:schemeClr>
              </a:buClr>
              <a:buFont typeface="+mj-lt"/>
              <a:buAutoNum type="arabicPeriod" startAt="3"/>
            </a:pPr>
            <a:r>
              <a:rPr lang="en-US" sz="2800" b="1" dirty="0" smtClean="0">
                <a:solidFill>
                  <a:schemeClr val="bg1">
                    <a:lumMod val="85000"/>
                  </a:schemeClr>
                </a:solidFill>
                <a:latin typeface="Cambria" panose="02040503050406030204" pitchFamily="18" charset="0"/>
              </a:rPr>
              <a:t>Run Energy Model Simulation</a:t>
            </a:r>
          </a:p>
          <a:p>
            <a:pPr marL="571500" indent="-571500">
              <a:buClr>
                <a:schemeClr val="tx2">
                  <a:lumMod val="60000"/>
                  <a:lumOff val="40000"/>
                </a:schemeClr>
              </a:buClr>
              <a:buFont typeface="+mj-lt"/>
              <a:buAutoNum type="arabicPeriod" startAt="4"/>
            </a:pPr>
            <a:r>
              <a:rPr lang="en-US" sz="2800" b="1" dirty="0" smtClean="0">
                <a:solidFill>
                  <a:schemeClr val="bg1">
                    <a:lumMod val="85000"/>
                  </a:schemeClr>
                </a:solidFill>
                <a:latin typeface="Cambria" panose="02040503050406030204" pitchFamily="18" charset="0"/>
              </a:rPr>
              <a:t>Analyze Results</a:t>
            </a:r>
          </a:p>
          <a:p>
            <a:pPr marL="571500" indent="-571500">
              <a:buClr>
                <a:schemeClr val="tx2">
                  <a:lumMod val="60000"/>
                  <a:lumOff val="40000"/>
                </a:schemeClr>
              </a:buClr>
              <a:buFont typeface="+mj-lt"/>
              <a:buAutoNum type="arabicPeriod" startAt="4"/>
            </a:pPr>
            <a:r>
              <a:rPr lang="en-US" sz="2800" b="1" dirty="0" smtClean="0">
                <a:solidFill>
                  <a:schemeClr val="bg1">
                    <a:lumMod val="85000"/>
                  </a:schemeClr>
                </a:solidFill>
                <a:latin typeface="Cambria" panose="02040503050406030204" pitchFamily="18" charset="0"/>
              </a:rPr>
              <a:t>Modify Building Variables</a:t>
            </a:r>
          </a:p>
          <a:p>
            <a:pPr marL="571500" indent="-571500">
              <a:buClr>
                <a:schemeClr val="tx2">
                  <a:lumMod val="60000"/>
                  <a:lumOff val="40000"/>
                </a:schemeClr>
              </a:buClr>
              <a:buFont typeface="+mj-lt"/>
              <a:buAutoNum type="arabicPeriod" startAt="4"/>
            </a:pPr>
            <a:r>
              <a:rPr lang="en-US" sz="2800" b="1" dirty="0" smtClean="0">
                <a:solidFill>
                  <a:schemeClr val="bg1">
                    <a:lumMod val="85000"/>
                  </a:schemeClr>
                </a:solidFill>
                <a:latin typeface="Cambria" panose="02040503050406030204" pitchFamily="18" charset="0"/>
              </a:rPr>
              <a:t>Run Additional Simulations</a:t>
            </a:r>
          </a:p>
          <a:p>
            <a:pPr marL="571500" indent="-571500">
              <a:buClr>
                <a:schemeClr val="tx2">
                  <a:lumMod val="60000"/>
                  <a:lumOff val="40000"/>
                </a:schemeClr>
              </a:buClr>
              <a:buFont typeface="+mj-lt"/>
              <a:buAutoNum type="arabicPeriod" startAt="4"/>
            </a:pPr>
            <a:r>
              <a:rPr lang="en-US" sz="2800" b="1" dirty="0" smtClean="0">
                <a:solidFill>
                  <a:schemeClr val="bg1">
                    <a:lumMod val="85000"/>
                  </a:schemeClr>
                </a:solidFill>
                <a:latin typeface="Cambria" panose="02040503050406030204" pitchFamily="18" charset="0"/>
              </a:rPr>
              <a:t>Compare Results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4343400" y="-152400"/>
            <a:ext cx="1" cy="7162800"/>
          </a:xfrm>
          <a:prstGeom prst="line">
            <a:avLst/>
          </a:prstGeom>
          <a:ln w="409575">
            <a:solidFill>
              <a:schemeClr val="accent1">
                <a:lumMod val="75000"/>
              </a:schemeClr>
            </a:solidFill>
            <a:round/>
          </a:ln>
          <a:effectLst>
            <a:softEdge rad="10160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-1" y="6629400"/>
            <a:ext cx="425101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-1" y="6477000"/>
            <a:ext cx="425101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80320" y="1522351"/>
            <a:ext cx="7040880" cy="152552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4" name="Rounded Rectangle 13"/>
          <p:cNvSpPr/>
          <p:nvPr/>
        </p:nvSpPr>
        <p:spPr>
          <a:xfrm>
            <a:off x="24917400" y="4395039"/>
            <a:ext cx="1249681" cy="123043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1" name="Diagram 30"/>
          <p:cNvGraphicFramePr/>
          <p:nvPr>
            <p:extLst>
              <p:ext uri="{D42A27DB-BD31-4B8C-83A1-F6EECF244321}">
                <p14:modId xmlns:p14="http://schemas.microsoft.com/office/powerpoint/2010/main" val="2422386255"/>
              </p:ext>
            </p:extLst>
          </p:nvPr>
        </p:nvGraphicFramePr>
        <p:xfrm>
          <a:off x="19136360" y="4278044"/>
          <a:ext cx="7000240" cy="21723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9"/>
          <a:srcRect l="6659" t="4449" r="4550" b="3378"/>
          <a:stretch/>
        </p:blipFill>
        <p:spPr>
          <a:xfrm>
            <a:off x="5235192" y="586584"/>
            <a:ext cx="3048000" cy="47244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5" name="TextBox 34"/>
          <p:cNvSpPr txBox="1"/>
          <p:nvPr/>
        </p:nvSpPr>
        <p:spPr>
          <a:xfrm>
            <a:off x="4435791" y="5463383"/>
            <a:ext cx="470296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fornian FB" panose="0207040306080B030204" pitchFamily="18" charset="0"/>
                <a:cs typeface="Helvetica" panose="020B0604020202020204" pitchFamily="34" charset="0"/>
              </a:rPr>
              <a:t>Anatomy of an Energy Model</a:t>
            </a:r>
            <a:endParaRPr lang="en-US" sz="2600" b="1" dirty="0">
              <a:solidFill>
                <a:schemeClr val="tx2">
                  <a:lumMod val="60000"/>
                  <a:lumOff val="40000"/>
                </a:schemeClr>
              </a:solidFill>
              <a:latin typeface="Californian FB" panose="0207040306080B030204" pitchFamily="18" charset="0"/>
              <a:cs typeface="Helvetica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5565282" y="6488288"/>
            <a:ext cx="27379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  <a:latin typeface="Californian FB" panose="0207040306080B030204" pitchFamily="18" charset="0"/>
                <a:cs typeface="Helvetica" panose="020B0604020202020204" pitchFamily="34" charset="0"/>
              </a:rPr>
              <a:t>Images Courtesy of Autodesk</a:t>
            </a:r>
            <a:endParaRPr lang="en-US" sz="1600" dirty="0">
              <a:solidFill>
                <a:schemeClr val="bg1"/>
              </a:solidFill>
              <a:latin typeface="Californian FB" panose="0207040306080B030204" pitchFamily="18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8626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graphicEl>
                                              <a:dgm id="{28ADD61A-42B0-4E04-B6DC-55B90322AD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1">
                                            <p:graphicEl>
                                              <a:dgm id="{28ADD61A-42B0-4E04-B6DC-55B90322AD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1">
                                            <p:graphicEl>
                                              <a:dgm id="{28ADD61A-42B0-4E04-B6DC-55B90322AD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graphicEl>
                                              <a:dgm id="{0DC0F898-6943-4E1A-B5C2-875C7D8087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1">
                                            <p:graphicEl>
                                              <a:dgm id="{0DC0F898-6943-4E1A-B5C2-875C7D8087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1">
                                            <p:graphicEl>
                                              <a:dgm id="{0DC0F898-6943-4E1A-B5C2-875C7D8087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graphicEl>
                                              <a:dgm id="{68BFC446-66DF-4F63-8270-EE3D5B310A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1">
                                            <p:graphicEl>
                                              <a:dgm id="{68BFC446-66DF-4F63-8270-EE3D5B310A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1">
                                            <p:graphicEl>
                                              <a:dgm id="{68BFC446-66DF-4F63-8270-EE3D5B310A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graphicEl>
                                              <a:dgm id="{E52E0B63-1C0F-47AA-9FFF-3EF6FC206C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1">
                                            <p:graphicEl>
                                              <a:dgm id="{E52E0B63-1C0F-47AA-9FFF-3EF6FC206C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1">
                                            <p:graphicEl>
                                              <a:dgm id="{E52E0B63-1C0F-47AA-9FFF-3EF6FC206C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graphicEl>
                                              <a:dgm id="{48CD4AB8-2D20-42BE-8FD3-FCDE40FECC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1">
                                            <p:graphicEl>
                                              <a:dgm id="{48CD4AB8-2D20-42BE-8FD3-FCDE40FECC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1">
                                            <p:graphicEl>
                                              <a:dgm id="{48CD4AB8-2D20-42BE-8FD3-FCDE40FECC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graphicEl>
                                              <a:dgm id="{FD5D532E-5956-4AFB-9807-47DE8D50DD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1">
                                            <p:graphicEl>
                                              <a:dgm id="{FD5D532E-5956-4AFB-9807-47DE8D50DD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1">
                                            <p:graphicEl>
                                              <a:dgm id="{FD5D532E-5956-4AFB-9807-47DE8D50DD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graphicEl>
                                              <a:dgm id="{E8C86E90-59F3-4184-B23D-ED016A30B4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1">
                                            <p:graphicEl>
                                              <a:dgm id="{E8C86E90-59F3-4184-B23D-ED016A30B4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1">
                                            <p:graphicEl>
                                              <a:dgm id="{E8C86E90-59F3-4184-B23D-ED016A30B4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graphicEl>
                                              <a:dgm id="{6E9F9D2D-CCBA-41DC-A1D4-25AA8401E7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1">
                                            <p:graphicEl>
                                              <a:dgm id="{6E9F9D2D-CCBA-41DC-A1D4-25AA8401E7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1">
                                            <p:graphicEl>
                                              <a:dgm id="{6E9F9D2D-CCBA-41DC-A1D4-25AA8401E7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graphicEl>
                                              <a:dgm id="{16671F2E-FC3B-426E-A4A7-7E9A5B56A4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1">
                                            <p:graphicEl>
                                              <a:dgm id="{16671F2E-FC3B-426E-A4A7-7E9A5B56A4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1">
                                            <p:graphicEl>
                                              <a:dgm id="{16671F2E-FC3B-426E-A4A7-7E9A5B56A4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graphicEl>
                                              <a:dgm id="{BBF83196-E95E-4176-915C-9C56FDB5B6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31">
                                            <p:graphicEl>
                                              <a:dgm id="{BBF83196-E95E-4176-915C-9C56FDB5B6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31">
                                            <p:graphicEl>
                                              <a:dgm id="{BBF83196-E95E-4176-915C-9C56FDB5B6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graphicEl>
                                              <a:dgm id="{5828FEE4-FFCD-47B8-BE15-CAFFB52B11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1">
                                            <p:graphicEl>
                                              <a:dgm id="{5828FEE4-FFCD-47B8-BE15-CAFFB52B11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31">
                                            <p:graphicEl>
                                              <a:dgm id="{5828FEE4-FFCD-47B8-BE15-CAFFB52B11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Graphic spid="31" grpId="0" uiExpand="1">
        <p:bldSub>
          <a:bldDgm bld="one"/>
        </p:bldSub>
      </p:bldGraphic>
      <p:bldP spid="3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-1" y="0"/>
            <a:ext cx="4251011" cy="68580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95000"/>
                  <a:lumOff val="5000"/>
                </a:schemeClr>
              </a:gs>
              <a:gs pos="23000">
                <a:schemeClr val="tx1">
                  <a:lumMod val="85000"/>
                  <a:lumOff val="15000"/>
                </a:schemeClr>
              </a:gs>
              <a:gs pos="69000">
                <a:schemeClr val="tx1">
                  <a:lumMod val="85000"/>
                  <a:lumOff val="15000"/>
                </a:schemeClr>
              </a:gs>
              <a:gs pos="97000">
                <a:schemeClr val="tx1">
                  <a:lumMod val="75000"/>
                  <a:lumOff val="2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9567862" y="213237"/>
            <a:ext cx="8186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C2C2C"/>
                </a:solidFill>
                <a:latin typeface="Cambria" panose="02040503050406030204" pitchFamily="18" charset="0"/>
                <a:cs typeface="Helvetica" panose="020B0604020202020204" pitchFamily="34" charset="0"/>
              </a:rPr>
              <a:t>Energy Analysis</a:t>
            </a:r>
            <a:endParaRPr lang="en-US" sz="3600" b="1" dirty="0">
              <a:solidFill>
                <a:srgbClr val="FC2C2C"/>
              </a:solidFill>
              <a:latin typeface="Cambria" panose="02040503050406030204" pitchFamily="18" charset="0"/>
              <a:cs typeface="Helvetica" panose="020B0604020202020204" pitchFamily="34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 flipH="1">
            <a:off x="0" y="0"/>
            <a:ext cx="27432000" cy="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4251010" y="6629400"/>
            <a:ext cx="23180990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4251010" y="6477000"/>
            <a:ext cx="23180990" cy="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6200" y="945611"/>
            <a:ext cx="4800600" cy="504753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  <a:latin typeface="Cambria" panose="02040503050406030204" pitchFamily="18" charset="0"/>
                <a:cs typeface="Helvetica" panose="020B0604020202020204" pitchFamily="34" charset="0"/>
              </a:rPr>
              <a:t>Project Overview</a:t>
            </a:r>
          </a:p>
          <a:p>
            <a:pPr>
              <a:lnSpc>
                <a:spcPct val="150000"/>
              </a:lnSpc>
            </a:pPr>
            <a:r>
              <a:rPr lang="en-US" sz="2400" b="1" u="sng" dirty="0" smtClean="0">
                <a:solidFill>
                  <a:schemeClr val="bg1"/>
                </a:solidFill>
                <a:latin typeface="Cambria" panose="02040503050406030204" pitchFamily="18" charset="0"/>
                <a:cs typeface="Helvetica" panose="020B0604020202020204" pitchFamily="34" charset="0"/>
              </a:rPr>
              <a:t>Conceptual Energy Modeling</a:t>
            </a:r>
          </a:p>
          <a:p>
            <a:pPr lvl="1"/>
            <a:r>
              <a:rPr lang="en-US" sz="2400" dirty="0" smtClean="0">
                <a:solidFill>
                  <a:schemeClr val="bg1"/>
                </a:solidFill>
                <a:latin typeface="Cambria" panose="02040503050406030204" pitchFamily="18" charset="0"/>
                <a:cs typeface="Helvetica" panose="020B0604020202020204" pitchFamily="34" charset="0"/>
              </a:rPr>
              <a:t>Project Vasari</a:t>
            </a:r>
          </a:p>
          <a:p>
            <a:pPr lvl="1"/>
            <a:r>
              <a:rPr 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mbria" panose="02040503050406030204" pitchFamily="18" charset="0"/>
                <a:cs typeface="Helvetica" panose="020B0604020202020204" pitchFamily="34" charset="0"/>
              </a:rPr>
              <a:t>Energy Analysis</a:t>
            </a:r>
          </a:p>
          <a:p>
            <a:pPr lvl="1"/>
            <a:r>
              <a:rPr lang="en-US" sz="2400" dirty="0" smtClean="0">
                <a:solidFill>
                  <a:schemeClr val="bg1"/>
                </a:solidFill>
                <a:latin typeface="Cambria" panose="02040503050406030204" pitchFamily="18" charset="0"/>
                <a:cs typeface="Helvetica" panose="020B0604020202020204" pitchFamily="34" charset="0"/>
              </a:rPr>
              <a:t>Results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  <a:latin typeface="Cambria" panose="02040503050406030204" pitchFamily="18" charset="0"/>
                <a:cs typeface="Helvetica" panose="020B0604020202020204" pitchFamily="34" charset="0"/>
              </a:rPr>
              <a:t>Green Roof Implementation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  <a:latin typeface="Cambria" panose="02040503050406030204" pitchFamily="18" charset="0"/>
                <a:cs typeface="Helvetica" panose="020B0604020202020204" pitchFamily="34" charset="0"/>
              </a:rPr>
              <a:t>On-Site Renewable Energy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  <a:latin typeface="Cambria" panose="02040503050406030204" pitchFamily="18" charset="0"/>
                <a:cs typeface="Helvetica" panose="020B0604020202020204" pitchFamily="34" charset="0"/>
              </a:rPr>
              <a:t>Advanced Lighting Controls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  <a:latin typeface="Cambria" panose="02040503050406030204" pitchFamily="18" charset="0"/>
                <a:cs typeface="Helvetica" panose="020B0604020202020204" pitchFamily="34" charset="0"/>
              </a:rPr>
              <a:t>Conclusion</a:t>
            </a:r>
          </a:p>
          <a:p>
            <a:endParaRPr lang="en-US" dirty="0" smtClean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sz="2400" dirty="0" smtClean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10668000" y="886141"/>
            <a:ext cx="5943600" cy="0"/>
          </a:xfrm>
          <a:prstGeom prst="line">
            <a:avLst/>
          </a:prstGeom>
          <a:ln w="31750">
            <a:solidFill>
              <a:srgbClr val="FC2C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343400" y="-152400"/>
            <a:ext cx="1" cy="7162800"/>
          </a:xfrm>
          <a:prstGeom prst="line">
            <a:avLst/>
          </a:prstGeom>
          <a:ln w="409575">
            <a:solidFill>
              <a:schemeClr val="accent1">
                <a:lumMod val="75000"/>
              </a:schemeClr>
            </a:solidFill>
            <a:round/>
          </a:ln>
          <a:effectLst>
            <a:softEdge rad="10160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-1" y="6629400"/>
            <a:ext cx="425101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-1" y="6477000"/>
            <a:ext cx="425101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4930103" y="4726648"/>
            <a:ext cx="3627194" cy="864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mbria" panose="02040503050406030204" pitchFamily="18" charset="0"/>
              </a:rPr>
              <a:t>Mass Energy Model of Gambet Center</a:t>
            </a:r>
          </a:p>
        </p:txBody>
      </p:sp>
      <p:graphicFrame>
        <p:nvGraphicFramePr>
          <p:cNvPr id="39" name="Table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8110890"/>
              </p:ext>
            </p:extLst>
          </p:nvPr>
        </p:nvGraphicFramePr>
        <p:xfrm>
          <a:off x="9611197" y="1307945"/>
          <a:ext cx="8209606" cy="3268233"/>
        </p:xfrm>
        <a:graphic>
          <a:graphicData uri="http://schemas.openxmlformats.org/drawingml/2006/table">
            <a:tbl>
              <a:tblPr/>
              <a:tblGrid>
                <a:gridCol w="3902702"/>
                <a:gridCol w="4306904"/>
              </a:tblGrid>
              <a:tr h="439308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Original Design Parameters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Location and Orientation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(40.5</a:t>
                      </a:r>
                      <a:r>
                        <a:rPr lang="en-US" sz="2000" b="0" i="0" u="none" strike="noStrike" baseline="300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o</a:t>
                      </a:r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N, </a:t>
                      </a:r>
                      <a:r>
                        <a:rPr lang="en-US" sz="2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75.4</a:t>
                      </a:r>
                      <a:r>
                        <a:rPr lang="en-US" sz="2000" b="0" i="0" u="none" strike="noStrike" baseline="3000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o</a:t>
                      </a:r>
                      <a:r>
                        <a:rPr lang="en-US" sz="2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W</a:t>
                      </a:r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), S19</a:t>
                      </a:r>
                      <a:r>
                        <a:rPr lang="en-US" sz="2000" b="0" i="0" u="none" strike="noStrike" baseline="300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o</a:t>
                      </a:r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W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Function and Operating Schedule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Year-Round University Building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Construction Type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New Construction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Glazing Percentage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38%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Target Sill Height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2'-6"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Glazing Shade Depth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2'-6"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Wall Construction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Standard Construction, High Insulation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Roof Construction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Metal deck with 8" Insulation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HVAC System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High efficiency Packaged Gas VAV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40" name="Picture 39"/>
          <p:cNvPicPr/>
          <p:nvPr/>
        </p:nvPicPr>
        <p:blipFill>
          <a:blip r:embed="rId3"/>
          <a:stretch>
            <a:fillRect/>
          </a:stretch>
        </p:blipFill>
        <p:spPr>
          <a:xfrm>
            <a:off x="4891017" y="2013256"/>
            <a:ext cx="3848735" cy="238125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1" name="TextBox 40"/>
          <p:cNvSpPr txBox="1"/>
          <p:nvPr/>
        </p:nvSpPr>
        <p:spPr>
          <a:xfrm>
            <a:off x="19364616" y="1438103"/>
            <a:ext cx="7457783" cy="36007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en-US" sz="2800" b="1" dirty="0" smtClean="0">
                <a:solidFill>
                  <a:srgbClr val="FC2C2C"/>
                </a:solidFill>
                <a:latin typeface="Cambria" panose="02040503050406030204" pitchFamily="18" charset="0"/>
              </a:rPr>
              <a:t>Information Provided from Energy Analysis</a:t>
            </a:r>
            <a:r>
              <a:rPr lang="en-US" sz="3200" b="1" dirty="0" smtClean="0">
                <a:solidFill>
                  <a:srgbClr val="FC2C2C"/>
                </a:solidFill>
                <a:latin typeface="Cambria" panose="02040503050406030204" pitchFamily="18" charset="0"/>
              </a:rPr>
              <a:t>:</a:t>
            </a:r>
          </a:p>
          <a:p>
            <a:pPr marL="457200" indent="-4572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  <a:latin typeface="Cambria" panose="02040503050406030204" pitchFamily="18" charset="0"/>
              </a:rPr>
              <a:t>Annual Carbon Emissions</a:t>
            </a:r>
          </a:p>
          <a:p>
            <a:pPr marL="457200" indent="-4572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  <a:latin typeface="Cambria" panose="02040503050406030204" pitchFamily="18" charset="0"/>
              </a:rPr>
              <a:t>Annual Energy Use/Cost</a:t>
            </a:r>
          </a:p>
          <a:p>
            <a:pPr marL="457200" indent="-4572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  <a:latin typeface="Cambria" panose="02040503050406030204" pitchFamily="18" charset="0"/>
              </a:rPr>
              <a:t>Fuel and Electricity Consumption</a:t>
            </a:r>
          </a:p>
          <a:p>
            <a:pPr marL="457200" indent="-4572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  <a:latin typeface="Cambria" panose="02040503050406030204" pitchFamily="18" charset="0"/>
              </a:rPr>
              <a:t>Lifecycle Energy Use</a:t>
            </a:r>
          </a:p>
          <a:p>
            <a:pPr marL="457200" indent="-4572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  <a:latin typeface="Cambria" panose="02040503050406030204" pitchFamily="18" charset="0"/>
              </a:rPr>
              <a:t>Monthly HVAC Loads</a:t>
            </a:r>
          </a:p>
          <a:p>
            <a:pPr marL="457200" indent="-4572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  <a:latin typeface="Cambria" panose="02040503050406030204" pitchFamily="18" charset="0"/>
              </a:rPr>
              <a:t>Weather Design Data</a:t>
            </a:r>
          </a:p>
          <a:p>
            <a:pPr marL="457200" indent="-4572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  <a:latin typeface="Cambria" panose="02040503050406030204" pitchFamily="18" charset="0"/>
              </a:rPr>
              <a:t>Renewable Energy Potential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9304797" y="4646475"/>
            <a:ext cx="87128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mbria" panose="02040503050406030204" pitchFamily="18" charset="0"/>
                <a:cs typeface="Helvetica" panose="020B0604020202020204" pitchFamily="34" charset="0"/>
              </a:rPr>
              <a:t>Compare effect on annual energy consumption when using a </a:t>
            </a:r>
            <a:r>
              <a:rPr lang="en-US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mbria" panose="02040503050406030204" pitchFamily="18" charset="0"/>
                <a:cs typeface="Helvetica" panose="020B0604020202020204" pitchFamily="34" charset="0"/>
              </a:rPr>
              <a:t>Geothermal </a:t>
            </a:r>
            <a:r>
              <a:rPr lang="en-US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mbria" panose="02040503050406030204" pitchFamily="18" charset="0"/>
                <a:cs typeface="Helvetica" panose="020B0604020202020204" pitchFamily="34" charset="0"/>
              </a:rPr>
              <a:t>H</a:t>
            </a:r>
            <a:r>
              <a:rPr lang="en-US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mbria" panose="02040503050406030204" pitchFamily="18" charset="0"/>
                <a:cs typeface="Helvetica" panose="020B0604020202020204" pitchFamily="34" charset="0"/>
              </a:rPr>
              <a:t>eat </a:t>
            </a:r>
            <a:r>
              <a:rPr lang="en-US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mbria" panose="02040503050406030204" pitchFamily="18" charset="0"/>
                <a:cs typeface="Helvetica" panose="020B0604020202020204" pitchFamily="34" charset="0"/>
              </a:rPr>
              <a:t>P</a:t>
            </a:r>
            <a:r>
              <a:rPr lang="en-US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mbria" panose="02040503050406030204" pitchFamily="18" charset="0"/>
                <a:cs typeface="Helvetica" panose="020B0604020202020204" pitchFamily="34" charset="0"/>
              </a:rPr>
              <a:t>ump</a:t>
            </a:r>
            <a:endParaRPr lang="en-US" sz="3600" b="1" dirty="0">
              <a:solidFill>
                <a:schemeClr val="tx2">
                  <a:lumMod val="60000"/>
                  <a:lumOff val="40000"/>
                </a:schemeClr>
              </a:solidFill>
              <a:latin typeface="Cambria" panose="02040503050406030204" pitchFamily="18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7561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5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build="allAtOnce"/>
      <p:bldP spid="4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5631" b="12884"/>
          <a:stretch/>
        </p:blipFill>
        <p:spPr>
          <a:xfrm>
            <a:off x="10032636" y="1752600"/>
            <a:ext cx="7432387" cy="37338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t="6640" r="2511" b="6640"/>
          <a:stretch/>
        </p:blipFill>
        <p:spPr>
          <a:xfrm>
            <a:off x="10017412" y="1790700"/>
            <a:ext cx="7397175" cy="36957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/>
          <a:srcRect t="9044" r="6170" b="8422"/>
          <a:stretch/>
        </p:blipFill>
        <p:spPr>
          <a:xfrm>
            <a:off x="9980985" y="1752600"/>
            <a:ext cx="7468816" cy="37338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1" name="Rectangle 20"/>
          <p:cNvSpPr/>
          <p:nvPr/>
        </p:nvSpPr>
        <p:spPr>
          <a:xfrm>
            <a:off x="-1" y="0"/>
            <a:ext cx="4251011" cy="68580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95000"/>
                  <a:lumOff val="5000"/>
                </a:schemeClr>
              </a:gs>
              <a:gs pos="23000">
                <a:schemeClr val="tx1">
                  <a:lumMod val="85000"/>
                  <a:lumOff val="15000"/>
                </a:schemeClr>
              </a:gs>
              <a:gs pos="69000">
                <a:schemeClr val="tx1">
                  <a:lumMod val="85000"/>
                  <a:lumOff val="15000"/>
                </a:schemeClr>
              </a:gs>
              <a:gs pos="97000">
                <a:schemeClr val="tx1">
                  <a:lumMod val="75000"/>
                  <a:lumOff val="2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9567862" y="213237"/>
            <a:ext cx="8186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C2C2C"/>
                </a:solidFill>
                <a:latin typeface="Cambria" panose="02040503050406030204" pitchFamily="18" charset="0"/>
                <a:cs typeface="Helvetica" panose="020B0604020202020204" pitchFamily="34" charset="0"/>
              </a:rPr>
              <a:t>Vasari Results</a:t>
            </a:r>
            <a:endParaRPr lang="en-US" sz="3600" b="1" dirty="0">
              <a:solidFill>
                <a:srgbClr val="FC2C2C"/>
              </a:solidFill>
              <a:latin typeface="Cambria" panose="02040503050406030204" pitchFamily="18" charset="0"/>
              <a:cs typeface="Helvetica" panose="020B0604020202020204" pitchFamily="34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 flipH="1">
            <a:off x="0" y="0"/>
            <a:ext cx="27432000" cy="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4251010" y="6629400"/>
            <a:ext cx="23180990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4251010" y="6477000"/>
            <a:ext cx="23180990" cy="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6200" y="945611"/>
            <a:ext cx="4800600" cy="504753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  <a:latin typeface="Cambria" panose="02040503050406030204" pitchFamily="18" charset="0"/>
                <a:cs typeface="Helvetica" panose="020B0604020202020204" pitchFamily="34" charset="0"/>
              </a:rPr>
              <a:t>Project Overview</a:t>
            </a:r>
          </a:p>
          <a:p>
            <a:pPr>
              <a:lnSpc>
                <a:spcPct val="150000"/>
              </a:lnSpc>
            </a:pPr>
            <a:r>
              <a:rPr lang="en-US" sz="2400" b="1" u="sng" dirty="0" smtClean="0">
                <a:solidFill>
                  <a:schemeClr val="bg1"/>
                </a:solidFill>
                <a:latin typeface="Cambria" panose="02040503050406030204" pitchFamily="18" charset="0"/>
                <a:cs typeface="Helvetica" panose="020B0604020202020204" pitchFamily="34" charset="0"/>
              </a:rPr>
              <a:t>Conceptual Energy Modeling</a:t>
            </a:r>
          </a:p>
          <a:p>
            <a:pPr lvl="1"/>
            <a:r>
              <a:rPr lang="en-US" sz="2400" dirty="0" smtClean="0">
                <a:solidFill>
                  <a:schemeClr val="bg1"/>
                </a:solidFill>
                <a:latin typeface="Cambria" panose="02040503050406030204" pitchFamily="18" charset="0"/>
                <a:cs typeface="Helvetica" panose="020B0604020202020204" pitchFamily="34" charset="0"/>
              </a:rPr>
              <a:t>Project Vasari</a:t>
            </a:r>
          </a:p>
          <a:p>
            <a:pPr lvl="1"/>
            <a:r>
              <a:rPr lang="en-US" sz="2400" dirty="0" smtClean="0">
                <a:solidFill>
                  <a:schemeClr val="bg1"/>
                </a:solidFill>
                <a:latin typeface="Cambria" panose="02040503050406030204" pitchFamily="18" charset="0"/>
                <a:cs typeface="Helvetica" panose="020B0604020202020204" pitchFamily="34" charset="0"/>
              </a:rPr>
              <a:t>Energy Analysis</a:t>
            </a:r>
          </a:p>
          <a:p>
            <a:pPr lvl="1"/>
            <a:r>
              <a:rPr 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mbria" panose="02040503050406030204" pitchFamily="18" charset="0"/>
                <a:cs typeface="Helvetica" panose="020B0604020202020204" pitchFamily="34" charset="0"/>
              </a:rPr>
              <a:t>Results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  <a:latin typeface="Cambria" panose="02040503050406030204" pitchFamily="18" charset="0"/>
                <a:cs typeface="Helvetica" panose="020B0604020202020204" pitchFamily="34" charset="0"/>
              </a:rPr>
              <a:t>Green Roof Implementation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  <a:latin typeface="Cambria" panose="02040503050406030204" pitchFamily="18" charset="0"/>
                <a:cs typeface="Helvetica" panose="020B0604020202020204" pitchFamily="34" charset="0"/>
              </a:rPr>
              <a:t>On-Site Renewable Energy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  <a:latin typeface="Cambria" panose="02040503050406030204" pitchFamily="18" charset="0"/>
                <a:cs typeface="Helvetica" panose="020B0604020202020204" pitchFamily="34" charset="0"/>
              </a:rPr>
              <a:t>Advanced Lighting Controls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  <a:latin typeface="Cambria" panose="02040503050406030204" pitchFamily="18" charset="0"/>
                <a:cs typeface="Helvetica" panose="020B0604020202020204" pitchFamily="34" charset="0"/>
              </a:rPr>
              <a:t>Conclusion</a:t>
            </a:r>
          </a:p>
          <a:p>
            <a:endParaRPr lang="en-US" dirty="0" smtClean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sz="2400" dirty="0" smtClean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10668000" y="886141"/>
            <a:ext cx="5943600" cy="0"/>
          </a:xfrm>
          <a:prstGeom prst="line">
            <a:avLst/>
          </a:prstGeom>
          <a:ln w="31750">
            <a:solidFill>
              <a:srgbClr val="FC2C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343400" y="-152400"/>
            <a:ext cx="1" cy="7162800"/>
          </a:xfrm>
          <a:prstGeom prst="line">
            <a:avLst/>
          </a:prstGeom>
          <a:ln w="409575">
            <a:solidFill>
              <a:schemeClr val="accent1">
                <a:lumMod val="75000"/>
              </a:schemeClr>
            </a:solidFill>
            <a:round/>
          </a:ln>
          <a:effectLst>
            <a:softEdge rad="10160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-1" y="6629400"/>
            <a:ext cx="425101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-1" y="6477000"/>
            <a:ext cx="425101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0879931" y="1099285"/>
            <a:ext cx="5562600" cy="478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mbria" panose="02040503050406030204" pitchFamily="18" charset="0"/>
              </a:rPr>
              <a:t>Annual Natural Gas Use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0627746" y="5653528"/>
            <a:ext cx="2743200" cy="446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mbria" panose="02040503050406030204" pitchFamily="18" charset="0"/>
              </a:rPr>
              <a:t>Packaged VAV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4020800" y="5630782"/>
            <a:ext cx="2743200" cy="446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mbria" panose="02040503050406030204" pitchFamily="18" charset="0"/>
              </a:rPr>
              <a:t>Heat Pump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561969" y="736063"/>
            <a:ext cx="4386262" cy="2337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en-US" sz="2800" b="1" dirty="0" smtClean="0">
                <a:solidFill>
                  <a:srgbClr val="FC2C2C"/>
                </a:solidFill>
                <a:latin typeface="Cambria" panose="02040503050406030204" pitchFamily="18" charset="0"/>
              </a:rPr>
              <a:t> Implications</a:t>
            </a:r>
            <a:r>
              <a:rPr lang="en-US" sz="3200" b="1" dirty="0" smtClean="0">
                <a:solidFill>
                  <a:srgbClr val="FC2C2C"/>
                </a:solidFill>
                <a:latin typeface="Cambria" panose="02040503050406030204" pitchFamily="18" charset="0"/>
              </a:rPr>
              <a:t>:</a:t>
            </a:r>
          </a:p>
          <a:p>
            <a:pPr marL="342900" indent="-3429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Cambria" panose="02040503050406030204" pitchFamily="18" charset="0"/>
              </a:rPr>
              <a:t>60% reduction in natural gas consumption</a:t>
            </a:r>
          </a:p>
          <a:p>
            <a:pPr marL="342900" indent="-3429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Cambria" panose="02040503050406030204" pitchFamily="18" charset="0"/>
              </a:rPr>
              <a:t>Estimated annual fuel savings of $16,257 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0858499" y="1099285"/>
            <a:ext cx="5562600" cy="478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mbria" panose="02040503050406030204" pitchFamily="18" charset="0"/>
              </a:rPr>
              <a:t>Annual Electricity Use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577192" y="2971800"/>
            <a:ext cx="4386263" cy="934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Cambria" panose="02040503050406030204" pitchFamily="18" charset="0"/>
              </a:rPr>
              <a:t>3.4% increase in whole building power consumption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1290372" y="1110138"/>
            <a:ext cx="4741718" cy="5133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mbria" panose="02040503050406030204" pitchFamily="18" charset="0"/>
              </a:rPr>
              <a:t>Annual Energy Use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561968" y="3798731"/>
            <a:ext cx="4386263" cy="17763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Cambria" panose="02040503050406030204" pitchFamily="18" charset="0"/>
              </a:rPr>
              <a:t>Total annual savings estimated to be $13,434</a:t>
            </a:r>
          </a:p>
          <a:p>
            <a:pPr marL="342900" indent="-3429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Cambria" panose="02040503050406030204" pitchFamily="18" charset="0"/>
              </a:rPr>
              <a:t>Optimizes energy efficiency of the building by 6%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9296400" y="961377"/>
            <a:ext cx="883920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C2C2C"/>
                </a:solidFill>
                <a:latin typeface="Cambria" panose="02040503050406030204" pitchFamily="18" charset="0"/>
              </a:rPr>
              <a:t> Conclusion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Cambria" panose="02040503050406030204" pitchFamily="18" charset="0"/>
              </a:rPr>
              <a:t>Conceptual energy modeling allows comparative analysis for smarter design choices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Cambria" panose="02040503050406030204" pitchFamily="18" charset="0"/>
              </a:rPr>
              <a:t>Project Vasari is effective at easily calculating changes in energy consumption for various locations, systems, and assemblies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Cambria" panose="02040503050406030204" pitchFamily="18" charset="0"/>
              </a:rPr>
              <a:t>A geothermal heat pump HVAC system increases energy efficiency by 6%, eligible for 3 additional LEED® credits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Cambria" panose="02040503050406030204" pitchFamily="18" charset="0"/>
              </a:rPr>
              <a:t>It is the designer’s responsibility to understand and balance the owner’s goals and budget</a:t>
            </a:r>
          </a:p>
          <a:p>
            <a:pPr algn="ctr"/>
            <a:r>
              <a:rPr lang="en-US" sz="2800" b="1" dirty="0" smtClean="0">
                <a:solidFill>
                  <a:srgbClr val="FC2C2C"/>
                </a:solidFill>
                <a:latin typeface="Cambria" panose="02040503050406030204" pitchFamily="18" charset="0"/>
              </a:rPr>
              <a:t>Recommendation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Cambria" panose="02040503050406030204" pitchFamily="18" charset="0"/>
              </a:rPr>
              <a:t>The </a:t>
            </a:r>
            <a:r>
              <a:rPr lang="en-US" sz="2400" dirty="0">
                <a:solidFill>
                  <a:schemeClr val="bg1">
                    <a:lumMod val="85000"/>
                  </a:schemeClr>
                </a:solidFill>
                <a:latin typeface="Cambria" panose="02040503050406030204" pitchFamily="18" charset="0"/>
              </a:rPr>
              <a:t>designers of the building can easily use this tool to create a more energy conscious building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Cambria" panose="02040503050406030204" pitchFamily="18" charset="0"/>
              </a:rPr>
              <a:t>If needed, a geothermal heat pump should be installed for the purpose of helping the Gambet Center achieve LEED® Gold.</a:t>
            </a:r>
            <a:endParaRPr lang="en-US" sz="2400" dirty="0">
              <a:solidFill>
                <a:schemeClr val="bg1">
                  <a:lumMod val="8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4993600" y="1135978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mbria" panose="02040503050406030204" pitchFamily="18" charset="0"/>
                <a:cs typeface="Helvetica" panose="020B0604020202020204" pitchFamily="34" charset="0"/>
              </a:rPr>
              <a:t>Fuel Usage</a:t>
            </a:r>
            <a:endParaRPr lang="en-US" sz="2400" b="1" dirty="0">
              <a:solidFill>
                <a:schemeClr val="tx2">
                  <a:lumMod val="60000"/>
                  <a:lumOff val="40000"/>
                </a:schemeClr>
              </a:solidFill>
              <a:latin typeface="Cambria" panose="02040503050406030204" pitchFamily="18" charset="0"/>
              <a:cs typeface="Helvetica" panose="020B0604020202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4993600" y="2967734"/>
            <a:ext cx="1905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mbria" panose="02040503050406030204" pitchFamily="18" charset="0"/>
                <a:cs typeface="Helvetica" panose="020B0604020202020204" pitchFamily="34" charset="0"/>
              </a:rPr>
              <a:t>Electricity Usage</a:t>
            </a:r>
            <a:endParaRPr lang="en-US" sz="2400" b="1" dirty="0">
              <a:solidFill>
                <a:schemeClr val="tx2">
                  <a:lumMod val="60000"/>
                  <a:lumOff val="40000"/>
                </a:schemeClr>
              </a:solidFill>
              <a:latin typeface="Cambria" panose="02040503050406030204" pitchFamily="18" charset="0"/>
              <a:cs typeface="Helvetica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4813127" y="4871820"/>
            <a:ext cx="22659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mbria" panose="02040503050406030204" pitchFamily="18" charset="0"/>
                <a:cs typeface="Helvetica" panose="020B0604020202020204" pitchFamily="34" charset="0"/>
              </a:rPr>
              <a:t>Total Energy Usage</a:t>
            </a:r>
            <a:endParaRPr lang="en-US" sz="2400" b="1" dirty="0">
              <a:solidFill>
                <a:schemeClr val="tx2">
                  <a:lumMod val="60000"/>
                  <a:lumOff val="40000"/>
                </a:schemeClr>
              </a:solidFill>
              <a:latin typeface="Cambria" panose="02040503050406030204" pitchFamily="18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9451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44444E-6 L 0.34167 -0.325 " pathEditMode="relative" rAng="0" ptsTypes="AA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83" y="-16250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2.22222E-6 L 0.34045 -0.02755 " pathEditMode="relative" rAng="0" ptsTypes="AA">
                                      <p:cBhvr>
                                        <p:cTn id="5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20" y="-1389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6" dur="1000" fill="hold"/>
                                        <p:tgtEl>
                                          <p:spTgt spid="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12963E-6 2.22222E-6 L 0.34173 0.27106 " pathEditMode="relative" rAng="0" ptsTypes="AA">
                                      <p:cBhvr>
                                        <p:cTn id="7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83" y="13542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1" dur="1000" fill="hold"/>
                                        <p:tgtEl>
                                          <p:spTgt spid="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 build="allAtOnce"/>
      <p:bldP spid="28" grpId="0"/>
      <p:bldP spid="28" grpId="1"/>
      <p:bldP spid="29" grpId="0"/>
      <p:bldP spid="29" grpId="1"/>
      <p:bldP spid="30" grpId="0"/>
      <p:bldP spid="30" grpId="1"/>
      <p:bldP spid="31" grpId="0"/>
      <p:bldP spid="31" grpId="1"/>
      <p:bldP spid="32" grpId="0"/>
      <p:bldP spid="34" grpId="0"/>
      <p:bldP spid="35" grpId="0"/>
      <p:bldP spid="3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12"/>
          <p:cNvSpPr txBox="1">
            <a:spLocks noChangeArrowheads="1"/>
          </p:cNvSpPr>
          <p:nvPr/>
        </p:nvSpPr>
        <p:spPr bwMode="auto">
          <a:xfrm>
            <a:off x="9144000" y="2363788"/>
            <a:ext cx="91440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4000" b="1" dirty="0" smtClean="0">
                <a:solidFill>
                  <a:srgbClr val="FC2C2C"/>
                </a:solidFill>
                <a:latin typeface="Cambria" panose="02040503050406030204" pitchFamily="18" charset="0"/>
                <a:cs typeface="Aharoni" panose="02010803020104030203" pitchFamily="2" charset="-79"/>
              </a:rPr>
              <a:t>Technical Analysis II</a:t>
            </a:r>
          </a:p>
          <a:p>
            <a:pPr algn="ctr" eaLnBrk="1" hangingPunct="1"/>
            <a:r>
              <a:rPr lang="en-US" sz="4000" b="1" dirty="0" smtClean="0">
                <a:solidFill>
                  <a:schemeClr val="bg1">
                    <a:lumMod val="75000"/>
                  </a:schemeClr>
                </a:solidFill>
                <a:latin typeface="Cambria" panose="02040503050406030204" pitchFamily="18" charset="0"/>
                <a:cs typeface="Aharoni" panose="02010803020104030203" pitchFamily="2" charset="-79"/>
              </a:rPr>
              <a:t>Green Roof Implementation</a:t>
            </a:r>
            <a:endParaRPr lang="en-US" sz="2800" b="1" dirty="0">
              <a:solidFill>
                <a:schemeClr val="bg1">
                  <a:lumMod val="75000"/>
                </a:schemeClr>
              </a:solidFill>
              <a:latin typeface="Cambria" panose="02040503050406030204" pitchFamily="18" charset="0"/>
              <a:cs typeface="Aharoni" panose="02010803020104030203" pitchFamily="2" charset="-79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0" y="6477000"/>
            <a:ext cx="27432000" cy="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0" y="228600"/>
            <a:ext cx="27432000" cy="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0" y="6629400"/>
            <a:ext cx="27432000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0216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bellinghamgreenroofs.com/wp-content/uploads/2010/06/museum-3-0031-1024x76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17" t="-2674" r="16470" b="-1673"/>
          <a:stretch/>
        </p:blipFill>
        <p:spPr bwMode="auto">
          <a:xfrm>
            <a:off x="4349931" y="-228600"/>
            <a:ext cx="4729087" cy="723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-1" y="0"/>
            <a:ext cx="4251011" cy="68580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95000"/>
                  <a:lumOff val="5000"/>
                </a:schemeClr>
              </a:gs>
              <a:gs pos="23000">
                <a:schemeClr val="tx1">
                  <a:lumMod val="85000"/>
                  <a:lumOff val="15000"/>
                </a:schemeClr>
              </a:gs>
              <a:gs pos="69000">
                <a:schemeClr val="tx1">
                  <a:lumMod val="85000"/>
                  <a:lumOff val="15000"/>
                </a:schemeClr>
              </a:gs>
              <a:gs pos="97000">
                <a:schemeClr val="tx1">
                  <a:lumMod val="75000"/>
                  <a:lumOff val="2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9567862" y="213237"/>
            <a:ext cx="8186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C2C2C"/>
                </a:solidFill>
                <a:latin typeface="Cambria" panose="02040503050406030204" pitchFamily="18" charset="0"/>
                <a:cs typeface="Helvetica" panose="020B0604020202020204" pitchFamily="34" charset="0"/>
              </a:rPr>
              <a:t>Proposed Design</a:t>
            </a:r>
            <a:endParaRPr lang="en-US" sz="3600" b="1" dirty="0">
              <a:solidFill>
                <a:srgbClr val="FC2C2C"/>
              </a:solidFill>
              <a:latin typeface="Cambria" panose="02040503050406030204" pitchFamily="18" charset="0"/>
              <a:cs typeface="Helvetica" panose="020B0604020202020204" pitchFamily="34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 flipH="1">
            <a:off x="0" y="0"/>
            <a:ext cx="27432000" cy="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4251010" y="6629400"/>
            <a:ext cx="23180990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4251010" y="6477000"/>
            <a:ext cx="23180990" cy="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6200" y="945611"/>
            <a:ext cx="4800600" cy="541686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  <a:latin typeface="Cambria" panose="02040503050406030204" pitchFamily="18" charset="0"/>
                <a:cs typeface="Helvetica" panose="020B0604020202020204" pitchFamily="34" charset="0"/>
              </a:rPr>
              <a:t>Project Overview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  <a:latin typeface="Cambria" panose="02040503050406030204" pitchFamily="18" charset="0"/>
                <a:cs typeface="Helvetica" panose="020B0604020202020204" pitchFamily="34" charset="0"/>
              </a:rPr>
              <a:t>Conceptual Energy Modeling</a:t>
            </a:r>
          </a:p>
          <a:p>
            <a:pPr>
              <a:lnSpc>
                <a:spcPct val="150000"/>
              </a:lnSpc>
            </a:pPr>
            <a:r>
              <a:rPr lang="en-US" sz="2400" b="1" u="sng" dirty="0" smtClean="0">
                <a:solidFill>
                  <a:schemeClr val="bg1"/>
                </a:solidFill>
                <a:latin typeface="Cambria" panose="02040503050406030204" pitchFamily="18" charset="0"/>
                <a:cs typeface="Helvetica" panose="020B0604020202020204" pitchFamily="34" charset="0"/>
              </a:rPr>
              <a:t>Green Roof Implementation</a:t>
            </a:r>
          </a:p>
          <a:p>
            <a:pPr lvl="1"/>
            <a:r>
              <a:rPr 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mbria" panose="02040503050406030204" pitchFamily="18" charset="0"/>
                <a:cs typeface="Helvetica" panose="020B0604020202020204" pitchFamily="34" charset="0"/>
              </a:rPr>
              <a:t>Proposed Design</a:t>
            </a:r>
            <a:endParaRPr lang="en-US" sz="2400" b="1" dirty="0">
              <a:solidFill>
                <a:schemeClr val="tx2">
                  <a:lumMod val="60000"/>
                  <a:lumOff val="40000"/>
                </a:schemeClr>
              </a:solidFill>
              <a:latin typeface="Cambria" panose="02040503050406030204" pitchFamily="18" charset="0"/>
              <a:cs typeface="Helvetica" panose="020B0604020202020204" pitchFamily="34" charset="0"/>
            </a:endParaRPr>
          </a:p>
          <a:p>
            <a:pPr lvl="1"/>
            <a:r>
              <a:rPr lang="en-US" sz="2400" dirty="0" smtClean="0">
                <a:solidFill>
                  <a:prstClr val="white"/>
                </a:solidFill>
                <a:latin typeface="Cambria" panose="02040503050406030204" pitchFamily="18" charset="0"/>
                <a:cs typeface="Helvetica" panose="020B0604020202020204" pitchFamily="34" charset="0"/>
              </a:rPr>
              <a:t>Breadth Analyses</a:t>
            </a:r>
            <a:endParaRPr lang="en-US" sz="2400" dirty="0">
              <a:solidFill>
                <a:prstClr val="white"/>
              </a:solidFill>
              <a:latin typeface="Cambria" panose="02040503050406030204" pitchFamily="18" charset="0"/>
              <a:cs typeface="Helvetica" panose="020B0604020202020204" pitchFamily="34" charset="0"/>
            </a:endParaRPr>
          </a:p>
          <a:p>
            <a:pPr lvl="1"/>
            <a:r>
              <a:rPr lang="en-US" sz="2400" dirty="0" smtClean="0">
                <a:solidFill>
                  <a:schemeClr val="bg1"/>
                </a:solidFill>
                <a:latin typeface="Cambria" panose="02040503050406030204" pitchFamily="18" charset="0"/>
                <a:cs typeface="Helvetica" panose="020B0604020202020204" pitchFamily="34" charset="0"/>
              </a:rPr>
              <a:t>Lifecycle Cost Analysis</a:t>
            </a:r>
          </a:p>
          <a:p>
            <a:pPr lvl="1"/>
            <a:r>
              <a:rPr lang="en-US" sz="2400" dirty="0" smtClean="0">
                <a:solidFill>
                  <a:schemeClr val="bg1"/>
                </a:solidFill>
                <a:latin typeface="Cambria" panose="02040503050406030204" pitchFamily="18" charset="0"/>
                <a:cs typeface="Helvetica" panose="020B0604020202020204" pitchFamily="34" charset="0"/>
              </a:rPr>
              <a:t>Recommendation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  <a:latin typeface="Cambria" panose="02040503050406030204" pitchFamily="18" charset="0"/>
                <a:cs typeface="Helvetica" panose="020B0604020202020204" pitchFamily="34" charset="0"/>
              </a:rPr>
              <a:t>On-Site Renewable Energy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  <a:latin typeface="Cambria" panose="02040503050406030204" pitchFamily="18" charset="0"/>
                <a:cs typeface="Helvetica" panose="020B0604020202020204" pitchFamily="34" charset="0"/>
              </a:rPr>
              <a:t>Advanced Lighting Controls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  <a:latin typeface="Cambria" panose="02040503050406030204" pitchFamily="18" charset="0"/>
                <a:cs typeface="Helvetica" panose="020B0604020202020204" pitchFamily="34" charset="0"/>
              </a:rPr>
              <a:t>Conclusion</a:t>
            </a:r>
          </a:p>
          <a:p>
            <a:endParaRPr lang="en-US" dirty="0" smtClean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sz="2400" dirty="0" smtClean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10668000" y="886141"/>
            <a:ext cx="5943600" cy="0"/>
          </a:xfrm>
          <a:prstGeom prst="line">
            <a:avLst/>
          </a:prstGeom>
          <a:ln w="31750">
            <a:solidFill>
              <a:srgbClr val="FC2C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343400" y="-152400"/>
            <a:ext cx="1" cy="7162800"/>
          </a:xfrm>
          <a:prstGeom prst="line">
            <a:avLst/>
          </a:prstGeom>
          <a:ln w="409575">
            <a:solidFill>
              <a:schemeClr val="accent1">
                <a:lumMod val="75000"/>
              </a:schemeClr>
            </a:solidFill>
            <a:round/>
          </a:ln>
          <a:effectLst>
            <a:softEdge rad="10160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-1" y="6629400"/>
            <a:ext cx="425101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-1" y="6477000"/>
            <a:ext cx="425101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21017437" y="5366241"/>
            <a:ext cx="3627194" cy="864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mbria" panose="02040503050406030204" pitchFamily="18" charset="0"/>
              </a:rPr>
              <a:t>5,855 SF Extensive Green Roof Above Lecture Hall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0396120" y="1126268"/>
            <a:ext cx="6639759" cy="2267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en-US" sz="2800" b="1" dirty="0" smtClean="0">
                <a:solidFill>
                  <a:srgbClr val="FC2C2C"/>
                </a:solidFill>
                <a:latin typeface="Cambria" panose="02040503050406030204" pitchFamily="18" charset="0"/>
              </a:rPr>
              <a:t>GroRoof</a:t>
            </a:r>
            <a:r>
              <a:rPr lang="en-US" sz="2800" b="1" baseline="30000" dirty="0" smtClean="0">
                <a:solidFill>
                  <a:srgbClr val="FC2C2C"/>
                </a:solidFill>
                <a:latin typeface="Cambria" panose="02040503050406030204" pitchFamily="18" charset="0"/>
              </a:rPr>
              <a:t>TM </a:t>
            </a:r>
            <a:r>
              <a:rPr lang="en-US" sz="2800" b="1" dirty="0">
                <a:solidFill>
                  <a:srgbClr val="FC2C2C"/>
                </a:solidFill>
                <a:latin typeface="Cambria" panose="02040503050406030204" pitchFamily="18" charset="0"/>
              </a:rPr>
              <a:t>Hybrid Green </a:t>
            </a:r>
            <a:r>
              <a:rPr lang="en-US" sz="2800" b="1" dirty="0" smtClean="0">
                <a:solidFill>
                  <a:srgbClr val="FC2C2C"/>
                </a:solidFill>
                <a:latin typeface="Cambria" panose="02040503050406030204" pitchFamily="18" charset="0"/>
              </a:rPr>
              <a:t>Roof</a:t>
            </a:r>
          </a:p>
          <a:p>
            <a:pPr marL="342900" indent="-3429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bg1">
                    <a:lumMod val="75000"/>
                  </a:schemeClr>
                </a:solidFill>
                <a:latin typeface="Cambria" panose="02040503050406030204" pitchFamily="18" charset="0"/>
              </a:rPr>
              <a:t>18” x 18” x 4.5” Modular Green Roof System</a:t>
            </a:r>
          </a:p>
          <a:p>
            <a:pPr marL="342900" indent="-3429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bg1">
                    <a:lumMod val="75000"/>
                  </a:schemeClr>
                </a:solidFill>
                <a:latin typeface="Cambria" panose="02040503050406030204" pitchFamily="18" charset="0"/>
              </a:rPr>
              <a:t>Interlocking trays for full soil integration</a:t>
            </a:r>
          </a:p>
          <a:p>
            <a:pPr marL="342900" indent="-3429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bg1">
                    <a:lumMod val="75000"/>
                  </a:schemeClr>
                </a:solidFill>
                <a:latin typeface="Cambria" panose="02040503050406030204" pitchFamily="18" charset="0"/>
              </a:rPr>
              <a:t>Instant Vegetation</a:t>
            </a:r>
          </a:p>
          <a:p>
            <a:pPr marL="342900" indent="-3429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bg1">
                    <a:lumMod val="75000"/>
                  </a:schemeClr>
                </a:solidFill>
                <a:latin typeface="Cambria" panose="02040503050406030204" pitchFamily="18" charset="0"/>
              </a:rPr>
              <a:t>Dedicated drainage channels</a:t>
            </a:r>
            <a:endParaRPr lang="en-US" sz="2000" b="1" dirty="0">
              <a:solidFill>
                <a:schemeClr val="bg1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9677399" y="3595689"/>
            <a:ext cx="9280034" cy="2805112"/>
            <a:chOff x="9294509" y="2693138"/>
            <a:chExt cx="9280034" cy="2805112"/>
          </a:xfrm>
        </p:grpSpPr>
        <p:grpSp>
          <p:nvGrpSpPr>
            <p:cNvPr id="23" name="Group 22"/>
            <p:cNvGrpSpPr/>
            <p:nvPr/>
          </p:nvGrpSpPr>
          <p:grpSpPr>
            <a:xfrm>
              <a:off x="9294509" y="2693138"/>
              <a:ext cx="9259887" cy="2805112"/>
              <a:chOff x="9332913" y="3976688"/>
              <a:chExt cx="9259887" cy="2805112"/>
            </a:xfrm>
          </p:grpSpPr>
          <p:pic>
            <p:nvPicPr>
              <p:cNvPr id="24" name="Picture 50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1699" t="30840" r="12500" b="31172"/>
              <a:stretch>
                <a:fillRect/>
              </a:stretch>
            </p:blipFill>
            <p:spPr bwMode="auto">
              <a:xfrm>
                <a:off x="9332913" y="3976688"/>
                <a:ext cx="4764087" cy="28051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25" name="Group 12"/>
              <p:cNvGrpSpPr>
                <a:grpSpLocks/>
              </p:cNvGrpSpPr>
              <p:nvPr/>
            </p:nvGrpSpPr>
            <p:grpSpPr bwMode="auto">
              <a:xfrm>
                <a:off x="12496800" y="4437063"/>
                <a:ext cx="6096000" cy="266700"/>
                <a:chOff x="12203723" y="4495800"/>
                <a:chExt cx="5627077" cy="266700"/>
              </a:xfrm>
            </p:grpSpPr>
            <p:sp>
              <p:nvSpPr>
                <p:cNvPr id="45" name="Text Box 3"/>
                <p:cNvSpPr txBox="1">
                  <a:spLocks noChangeArrowheads="1"/>
                </p:cNvSpPr>
                <p:nvPr/>
              </p:nvSpPr>
              <p:spPr bwMode="auto">
                <a:xfrm>
                  <a:off x="13754100" y="4495800"/>
                  <a:ext cx="4076700" cy="2667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Aft>
                      <a:spcPts val="1000"/>
                    </a:spcAft>
                  </a:pPr>
                  <a:r>
                    <a:rPr lang="en-US" sz="1600" dirty="0">
                      <a:solidFill>
                        <a:schemeClr val="bg1">
                          <a:lumMod val="75000"/>
                        </a:schemeClr>
                      </a:solidFill>
                      <a:latin typeface="Cambria" panose="02040503050406030204" pitchFamily="18" charset="0"/>
                      <a:cs typeface="Times New Roman" panose="02020603050405020304" pitchFamily="18" charset="0"/>
                    </a:rPr>
                    <a:t>Pre-grown, </a:t>
                  </a:r>
                  <a:r>
                    <a:rPr lang="en-US" sz="1600" dirty="0" smtClean="0">
                      <a:solidFill>
                        <a:schemeClr val="bg1">
                          <a:lumMod val="75000"/>
                        </a:schemeClr>
                      </a:solidFill>
                      <a:latin typeface="Cambria" panose="020405030504060302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1600" dirty="0">
                      <a:solidFill>
                        <a:schemeClr val="bg1">
                          <a:lumMod val="75000"/>
                        </a:schemeClr>
                      </a:solidFill>
                      <a:latin typeface="Cambria" panose="02040503050406030204" pitchFamily="18" charset="0"/>
                      <a:cs typeface="Times New Roman" panose="02020603050405020304" pitchFamily="18" charset="0"/>
                    </a:rPr>
                    <a:t>Extensive Vegetation</a:t>
                  </a:r>
                </a:p>
              </p:txBody>
            </p:sp>
            <p:cxnSp>
              <p:nvCxnSpPr>
                <p:cNvPr id="46" name="AutoShape 11"/>
                <p:cNvCxnSpPr>
                  <a:cxnSpLocks noChangeShapeType="1"/>
                </p:cNvCxnSpPr>
                <p:nvPr/>
              </p:nvCxnSpPr>
              <p:spPr bwMode="auto">
                <a:xfrm flipH="1">
                  <a:off x="12203723" y="4629150"/>
                  <a:ext cx="1542439" cy="0"/>
                </a:xfrm>
                <a:prstGeom prst="straightConnector1">
                  <a:avLst/>
                </a:prstGeom>
                <a:noFill/>
                <a:ln w="38100">
                  <a:solidFill>
                    <a:schemeClr val="tx2">
                      <a:lumMod val="60000"/>
                      <a:lumOff val="40000"/>
                    </a:schemeClr>
                  </a:solidFill>
                  <a:round/>
                  <a:headEnd type="diamond" w="med" len="med"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EEECE1"/>
                        </a:outerShdw>
                      </a:effectLst>
                    </a14:hiddenEffects>
                  </a:ext>
                </a:extLst>
              </p:spPr>
            </p:cxnSp>
          </p:grpSp>
          <p:grpSp>
            <p:nvGrpSpPr>
              <p:cNvPr id="26" name="Group 13"/>
              <p:cNvGrpSpPr>
                <a:grpSpLocks/>
              </p:cNvGrpSpPr>
              <p:nvPr/>
            </p:nvGrpSpPr>
            <p:grpSpPr bwMode="auto">
              <a:xfrm>
                <a:off x="13196888" y="4779963"/>
                <a:ext cx="5387976" cy="266700"/>
                <a:chOff x="12849225" y="4876800"/>
                <a:chExt cx="4973638" cy="266700"/>
              </a:xfrm>
            </p:grpSpPr>
            <p:sp>
              <p:nvSpPr>
                <p:cNvPr id="43" name="Text Box 6"/>
                <p:cNvSpPr txBox="1">
                  <a:spLocks noChangeArrowheads="1"/>
                </p:cNvSpPr>
                <p:nvPr/>
              </p:nvSpPr>
              <p:spPr bwMode="auto">
                <a:xfrm>
                  <a:off x="13746163" y="4876800"/>
                  <a:ext cx="4076700" cy="2667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Aft>
                      <a:spcPts val="1000"/>
                    </a:spcAft>
                  </a:pPr>
                  <a:r>
                    <a:rPr lang="en-US" sz="1600" dirty="0">
                      <a:solidFill>
                        <a:schemeClr val="bg1">
                          <a:lumMod val="75000"/>
                        </a:schemeClr>
                      </a:solidFill>
                      <a:latin typeface="Cambria" panose="02040503050406030204" pitchFamily="18" charset="0"/>
                      <a:cs typeface="Times New Roman" panose="02020603050405020304" pitchFamily="18" charset="0"/>
                    </a:rPr>
                    <a:t>Metro-D Lite Engineering Soil</a:t>
                  </a:r>
                </a:p>
              </p:txBody>
            </p:sp>
            <p:cxnSp>
              <p:nvCxnSpPr>
                <p:cNvPr id="44" name="AutoShape 12"/>
                <p:cNvCxnSpPr>
                  <a:cxnSpLocks noChangeShapeType="1"/>
                </p:cNvCxnSpPr>
                <p:nvPr/>
              </p:nvCxnSpPr>
              <p:spPr bwMode="auto">
                <a:xfrm flipH="1">
                  <a:off x="12849225" y="5002213"/>
                  <a:ext cx="896937" cy="0"/>
                </a:xfrm>
                <a:prstGeom prst="straightConnector1">
                  <a:avLst/>
                </a:prstGeom>
                <a:noFill/>
                <a:ln w="38100">
                  <a:solidFill>
                    <a:schemeClr val="tx2">
                      <a:lumMod val="60000"/>
                      <a:lumOff val="40000"/>
                    </a:schemeClr>
                  </a:solidFill>
                  <a:round/>
                  <a:headEnd type="diamond" w="med" len="med"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EEECE1"/>
                        </a:outerShdw>
                      </a:effectLst>
                    </a14:hiddenEffects>
                  </a:ext>
                </a:extLst>
              </p:spPr>
            </p:cxnSp>
          </p:grpSp>
          <p:grpSp>
            <p:nvGrpSpPr>
              <p:cNvPr id="28" name="Group 4185"/>
              <p:cNvGrpSpPr>
                <a:grpSpLocks/>
              </p:cNvGrpSpPr>
              <p:nvPr/>
            </p:nvGrpSpPr>
            <p:grpSpPr bwMode="auto">
              <a:xfrm>
                <a:off x="13177838" y="5389563"/>
                <a:ext cx="5414962" cy="266700"/>
                <a:chOff x="12831762" y="5442157"/>
                <a:chExt cx="4999038" cy="266700"/>
              </a:xfrm>
            </p:grpSpPr>
            <p:sp>
              <p:nvSpPr>
                <p:cNvPr id="36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13754100" y="5442157"/>
                  <a:ext cx="4076700" cy="2667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Aft>
                      <a:spcPts val="1000"/>
                    </a:spcAft>
                  </a:pPr>
                  <a:r>
                    <a:rPr lang="en-US" sz="1600" dirty="0">
                      <a:solidFill>
                        <a:schemeClr val="bg1">
                          <a:lumMod val="75000"/>
                        </a:schemeClr>
                      </a:solidFill>
                      <a:latin typeface="Cambria" panose="02040503050406030204" pitchFamily="18" charset="0"/>
                      <a:cs typeface="Times New Roman" panose="02020603050405020304" pitchFamily="18" charset="0"/>
                    </a:rPr>
                    <a:t>MGV </a:t>
                  </a:r>
                  <a:r>
                    <a:rPr lang="en-US" sz="1600" dirty="0" err="1">
                      <a:solidFill>
                        <a:schemeClr val="bg1">
                          <a:lumMod val="75000"/>
                        </a:schemeClr>
                      </a:solidFill>
                      <a:latin typeface="Cambria" panose="02040503050406030204" pitchFamily="18" charset="0"/>
                      <a:cs typeface="Times New Roman" panose="02020603050405020304" pitchFamily="18" charset="0"/>
                    </a:rPr>
                    <a:t>GroMat</a:t>
                  </a:r>
                  <a:endParaRPr lang="en-US" sz="1600" dirty="0">
                    <a:solidFill>
                      <a:schemeClr val="bg1">
                        <a:lumMod val="75000"/>
                      </a:schemeClr>
                    </a:solidFill>
                    <a:latin typeface="Cambria" panose="02040503050406030204" pitchFamily="18" charset="0"/>
                    <a:cs typeface="Times New Roman" panose="02020603050405020304" pitchFamily="18" charset="0"/>
                  </a:endParaRPr>
                </a:p>
              </p:txBody>
            </p:sp>
            <p:cxnSp>
              <p:nvCxnSpPr>
                <p:cNvPr id="38" name="AutoShape 13"/>
                <p:cNvCxnSpPr>
                  <a:cxnSpLocks noChangeShapeType="1"/>
                </p:cNvCxnSpPr>
                <p:nvPr/>
              </p:nvCxnSpPr>
              <p:spPr bwMode="auto">
                <a:xfrm flipH="1">
                  <a:off x="12831762" y="5577095"/>
                  <a:ext cx="906463" cy="0"/>
                </a:xfrm>
                <a:prstGeom prst="straightConnector1">
                  <a:avLst/>
                </a:prstGeom>
                <a:noFill/>
                <a:ln w="38100">
                  <a:solidFill>
                    <a:schemeClr val="tx2">
                      <a:lumMod val="60000"/>
                      <a:lumOff val="40000"/>
                    </a:schemeClr>
                  </a:solidFill>
                  <a:round/>
                  <a:headEnd type="diamond" w="med" len="med"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EEECE1"/>
                        </a:outerShdw>
                      </a:effectLst>
                    </a14:hiddenEffects>
                  </a:ext>
                </a:extLst>
              </p:spPr>
            </p:cxnSp>
          </p:grpSp>
          <p:grpSp>
            <p:nvGrpSpPr>
              <p:cNvPr id="29" name="Group 17"/>
              <p:cNvGrpSpPr>
                <a:grpSpLocks/>
              </p:cNvGrpSpPr>
              <p:nvPr/>
            </p:nvGrpSpPr>
            <p:grpSpPr bwMode="auto">
              <a:xfrm>
                <a:off x="13050838" y="5656263"/>
                <a:ext cx="5541962" cy="266700"/>
                <a:chOff x="12711112" y="5715000"/>
                <a:chExt cx="5114925" cy="266700"/>
              </a:xfrm>
            </p:grpSpPr>
            <p:sp>
              <p:nvSpPr>
                <p:cNvPr id="34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13749337" y="5715000"/>
                  <a:ext cx="4076700" cy="2667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Aft>
                      <a:spcPts val="1000"/>
                    </a:spcAft>
                  </a:pPr>
                  <a:r>
                    <a:rPr lang="en-US" sz="1600" dirty="0">
                      <a:solidFill>
                        <a:schemeClr val="bg1">
                          <a:lumMod val="75000"/>
                        </a:schemeClr>
                      </a:solidFill>
                      <a:latin typeface="Cambria" panose="02040503050406030204" pitchFamily="18" charset="0"/>
                      <a:cs typeface="Times New Roman" panose="02020603050405020304" pitchFamily="18" charset="0"/>
                    </a:rPr>
                    <a:t>Root Stabling and Aeration Mat</a:t>
                  </a:r>
                </a:p>
              </p:txBody>
            </p:sp>
            <p:cxnSp>
              <p:nvCxnSpPr>
                <p:cNvPr id="35" name="AutoShape 14"/>
                <p:cNvCxnSpPr>
                  <a:cxnSpLocks noChangeShapeType="1"/>
                </p:cNvCxnSpPr>
                <p:nvPr/>
              </p:nvCxnSpPr>
              <p:spPr bwMode="auto">
                <a:xfrm flipH="1">
                  <a:off x="12711112" y="5853113"/>
                  <a:ext cx="1025525" cy="0"/>
                </a:xfrm>
                <a:prstGeom prst="straightConnector1">
                  <a:avLst/>
                </a:prstGeom>
                <a:noFill/>
                <a:ln w="38100">
                  <a:solidFill>
                    <a:schemeClr val="tx2">
                      <a:lumMod val="60000"/>
                      <a:lumOff val="40000"/>
                    </a:schemeClr>
                  </a:solidFill>
                  <a:round/>
                  <a:headEnd type="diamond" w="med" len="med"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EEECE1"/>
                        </a:outerShdw>
                      </a:effectLst>
                    </a14:hiddenEffects>
                  </a:ext>
                </a:extLst>
              </p:spPr>
            </p:cxnSp>
          </p:grpSp>
          <p:grpSp>
            <p:nvGrpSpPr>
              <p:cNvPr id="30" name="Group 15"/>
              <p:cNvGrpSpPr>
                <a:grpSpLocks/>
              </p:cNvGrpSpPr>
              <p:nvPr/>
            </p:nvGrpSpPr>
            <p:grpSpPr bwMode="auto">
              <a:xfrm>
                <a:off x="12886345" y="5922963"/>
                <a:ext cx="4085615" cy="266700"/>
                <a:chOff x="12534853" y="6057900"/>
                <a:chExt cx="3771947" cy="266700"/>
              </a:xfrm>
            </p:grpSpPr>
            <p:sp>
              <p:nvSpPr>
                <p:cNvPr id="31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13754100" y="6057900"/>
                  <a:ext cx="2552700" cy="2667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Aft>
                      <a:spcPts val="1000"/>
                    </a:spcAft>
                  </a:pPr>
                  <a:r>
                    <a:rPr lang="en-US" sz="1600" dirty="0">
                      <a:solidFill>
                        <a:schemeClr val="bg1">
                          <a:lumMod val="75000"/>
                        </a:schemeClr>
                      </a:solidFill>
                      <a:latin typeface="Cambria" panose="02040503050406030204" pitchFamily="18" charset="0"/>
                      <a:cs typeface="Times New Roman" panose="02020603050405020304" pitchFamily="18" charset="0"/>
                    </a:rPr>
                    <a:t>Interlocking Tray Modules</a:t>
                  </a:r>
                </a:p>
              </p:txBody>
            </p:sp>
            <p:cxnSp>
              <p:nvCxnSpPr>
                <p:cNvPr id="32" name="AutoShape 15"/>
                <p:cNvCxnSpPr>
                  <a:cxnSpLocks noChangeShapeType="1"/>
                </p:cNvCxnSpPr>
                <p:nvPr/>
              </p:nvCxnSpPr>
              <p:spPr bwMode="auto">
                <a:xfrm flipH="1">
                  <a:off x="12534853" y="6211888"/>
                  <a:ext cx="1204913" cy="0"/>
                </a:xfrm>
                <a:prstGeom prst="straightConnector1">
                  <a:avLst/>
                </a:prstGeom>
                <a:noFill/>
                <a:ln w="38100">
                  <a:solidFill>
                    <a:schemeClr val="tx2">
                      <a:lumMod val="60000"/>
                      <a:lumOff val="40000"/>
                    </a:schemeClr>
                  </a:solidFill>
                  <a:round/>
                  <a:headEnd type="diamond" w="med" len="med"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EEECE1"/>
                        </a:outerShdw>
                      </a:effectLst>
                    </a14:hiddenEffects>
                  </a:ext>
                </a:extLst>
              </p:spPr>
            </p:cxnSp>
          </p:grpSp>
        </p:grpSp>
        <p:sp>
          <p:nvSpPr>
            <p:cNvPr id="64" name="Text Box 7"/>
            <p:cNvSpPr txBox="1">
              <a:spLocks noChangeArrowheads="1"/>
            </p:cNvSpPr>
            <p:nvPr/>
          </p:nvSpPr>
          <p:spPr bwMode="auto">
            <a:xfrm>
              <a:off x="14157517" y="3813675"/>
              <a:ext cx="4417026" cy="266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Aft>
                  <a:spcPts val="1000"/>
                </a:spcAft>
              </a:pPr>
              <a:r>
                <a:rPr lang="en-US" sz="1600" dirty="0">
                  <a:solidFill>
                    <a:schemeClr val="bg1">
                      <a:lumMod val="75000"/>
                    </a:schemeClr>
                  </a:solidFill>
                  <a:latin typeface="Cambria" panose="02040503050406030204" pitchFamily="18" charset="0"/>
                  <a:cs typeface="Times New Roman" panose="02020603050405020304" pitchFamily="18" charset="0"/>
                </a:rPr>
                <a:t>Removable Side Panels</a:t>
              </a:r>
            </a:p>
          </p:txBody>
        </p:sp>
        <p:cxnSp>
          <p:nvCxnSpPr>
            <p:cNvPr id="65" name="AutoShape 16"/>
            <p:cNvCxnSpPr>
              <a:cxnSpLocks noChangeShapeType="1"/>
            </p:cNvCxnSpPr>
            <p:nvPr/>
          </p:nvCxnSpPr>
          <p:spPr bwMode="auto">
            <a:xfrm flipH="1">
              <a:off x="13712030" y="3947025"/>
              <a:ext cx="424847" cy="0"/>
            </a:xfrm>
            <a:prstGeom prst="straightConnector1">
              <a:avLst/>
            </a:prstGeom>
            <a:noFill/>
            <a:ln w="38100">
              <a:solidFill>
                <a:schemeClr val="tx2">
                  <a:lumMod val="60000"/>
                  <a:lumOff val="40000"/>
                </a:schemeClr>
              </a:solidFill>
              <a:round/>
              <a:headEnd type="diamond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cxn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475575" y="430055"/>
            <a:ext cx="4710918" cy="474568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021459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19723</TotalTime>
  <Words>3114</Words>
  <Application>Microsoft Office PowerPoint</Application>
  <PresentationFormat>Custom</PresentationFormat>
  <Paragraphs>973</Paragraphs>
  <Slides>28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Penn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Coppin State University</dc:title>
  <dc:creator>Corie Ambler</dc:creator>
  <cp:lastModifiedBy>Brett M Tallada</cp:lastModifiedBy>
  <cp:revision>681</cp:revision>
  <dcterms:created xsi:type="dcterms:W3CDTF">2006-11-29T18:17:25Z</dcterms:created>
  <dcterms:modified xsi:type="dcterms:W3CDTF">2013-04-15T17:48:55Z</dcterms:modified>
</cp:coreProperties>
</file>